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7" r:id="rId3"/>
    <p:sldId id="258" r:id="rId4"/>
    <p:sldId id="259" r:id="rId5"/>
    <p:sldId id="261" r:id="rId6"/>
    <p:sldId id="260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знания</a:t>
            </a:r>
          </a:p>
        </c:rich>
      </c:tx>
      <c:layout>
        <c:manualLayout>
          <c:xMode val="edge"/>
          <c:yMode val="edge"/>
          <c:x val="6.190315607953125E-2"/>
          <c:y val="3.5226599846911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241847125672469"/>
          <c:y val="6.6441848038012161E-2"/>
          <c:w val="0.83892827263779524"/>
          <c:h val="0.77054522818988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2022/2023 у.г.</c:v>
                </c:pt>
                <c:pt idx="1">
                  <c:v>2023/2024 у.г.</c:v>
                </c:pt>
                <c:pt idx="2">
                  <c:v>2024/2025 у.г.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BB-49C5-8BC3-2F9891457F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2022/2023 у.г.</c:v>
                </c:pt>
                <c:pt idx="1">
                  <c:v>2023/2024 у.г.</c:v>
                </c:pt>
                <c:pt idx="2">
                  <c:v>2024/2025 у.г.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24</c:v>
                </c:pt>
                <c:pt idx="1">
                  <c:v>19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BB-49C5-8BC3-2F9891457F5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2022/2023 у.г.</c:v>
                </c:pt>
                <c:pt idx="1">
                  <c:v>2023/2024 у.г.</c:v>
                </c:pt>
                <c:pt idx="2">
                  <c:v>2024/2025 у.г.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14</c:v>
                </c:pt>
                <c:pt idx="1">
                  <c:v>23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BB-49C5-8BC3-2F9891457F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1816063"/>
        <c:axId val="60493887"/>
      </c:barChart>
      <c:catAx>
        <c:axId val="1618160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493887"/>
        <c:crosses val="autoZero"/>
        <c:auto val="1"/>
        <c:lblAlgn val="ctr"/>
        <c:lblOffset val="100"/>
        <c:noMultiLvlLbl val="0"/>
      </c:catAx>
      <c:valAx>
        <c:axId val="60493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81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навыки</a:t>
            </a:r>
          </a:p>
        </c:rich>
      </c:tx>
      <c:layout>
        <c:manualLayout>
          <c:xMode val="edge"/>
          <c:yMode val="edge"/>
          <c:x val="0.11788460389096837"/>
          <c:y val="2.94948079894860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241851988186108"/>
          <c:y val="7.2173807073365778E-2"/>
          <c:w val="0.83892827263779524"/>
          <c:h val="0.77054522818988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2022/2023 у.г.</c:v>
                </c:pt>
                <c:pt idx="1">
                  <c:v>2023/2024 у.г.</c:v>
                </c:pt>
                <c:pt idx="2">
                  <c:v>2024/2025 у.г.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6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02-4CFD-98FE-9B45A2B7A62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2022/2023 у.г.</c:v>
                </c:pt>
                <c:pt idx="1">
                  <c:v>2023/2024 у.г.</c:v>
                </c:pt>
                <c:pt idx="2">
                  <c:v>2024/2025 у.г.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24</c:v>
                </c:pt>
                <c:pt idx="1">
                  <c:v>16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02-4CFD-98FE-9B45A2B7A62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2022/2023 у.г.</c:v>
                </c:pt>
                <c:pt idx="1">
                  <c:v>2023/2024 у.г.</c:v>
                </c:pt>
                <c:pt idx="2">
                  <c:v>2024/2025 у.г.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</c:v>
                </c:pt>
                <c:pt idx="1">
                  <c:v>23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02-4CFD-98FE-9B45A2B7A6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1816063"/>
        <c:axId val="60493887"/>
      </c:barChart>
      <c:catAx>
        <c:axId val="1618160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493887"/>
        <c:crosses val="autoZero"/>
        <c:auto val="1"/>
        <c:lblAlgn val="ctr"/>
        <c:lblOffset val="100"/>
        <c:noMultiLvlLbl val="0"/>
      </c:catAx>
      <c:valAx>
        <c:axId val="60493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81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знания</a:t>
            </a:r>
          </a:p>
        </c:rich>
      </c:tx>
      <c:layout>
        <c:manualLayout>
          <c:xMode val="edge"/>
          <c:yMode val="edge"/>
          <c:x val="0.12665776547192095"/>
          <c:y val="8.3584870235843425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241851988186108"/>
          <c:y val="7.2173807073365778E-2"/>
          <c:w val="0.83892827263779524"/>
          <c:h val="0.77054522818988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2022/2023 у.г.</c:v>
                </c:pt>
                <c:pt idx="1">
                  <c:v>2023/2024 у.г.</c:v>
                </c:pt>
                <c:pt idx="2">
                  <c:v>2024/2025 у.г.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32A1-46C0-A563-AFA6A3E9CE3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2022/2023 у.г.</c:v>
                </c:pt>
                <c:pt idx="1">
                  <c:v>2023/2024 у.г.</c:v>
                </c:pt>
                <c:pt idx="2">
                  <c:v>2024/2025 у.г.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</c:v>
                </c:pt>
                <c:pt idx="1">
                  <c:v>17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A1-46C0-A563-AFA6A3E9CE3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2022/2023 у.г.</c:v>
                </c:pt>
                <c:pt idx="1">
                  <c:v>2023/2024 у.г.</c:v>
                </c:pt>
                <c:pt idx="2">
                  <c:v>2024/2025 у.г.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14</c:v>
                </c:pt>
                <c:pt idx="1">
                  <c:v>18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A1-46C0-A563-AFA6A3E9CE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1816063"/>
        <c:axId val="60493887"/>
      </c:barChart>
      <c:catAx>
        <c:axId val="1618160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493887"/>
        <c:crosses val="autoZero"/>
        <c:auto val="1"/>
        <c:lblAlgn val="ctr"/>
        <c:lblOffset val="100"/>
        <c:noMultiLvlLbl val="0"/>
      </c:catAx>
      <c:valAx>
        <c:axId val="60493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81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навыки</a:t>
            </a:r>
          </a:p>
        </c:rich>
      </c:tx>
      <c:layout>
        <c:manualLayout>
          <c:xMode val="edge"/>
          <c:yMode val="edge"/>
          <c:x val="0.12229762975338483"/>
          <c:y val="8.3584870235843425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594679672154092"/>
          <c:y val="0.10343680994816519"/>
          <c:w val="0.83892827263779524"/>
          <c:h val="0.77054522818988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2022/2023 у.г.</c:v>
                </c:pt>
                <c:pt idx="1">
                  <c:v>2023/2024 у.г.</c:v>
                </c:pt>
                <c:pt idx="2">
                  <c:v>2024/2025 у.г.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CFF4-4D48-9B36-E128541C719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2022/2023 у.г.</c:v>
                </c:pt>
                <c:pt idx="1">
                  <c:v>2023/2024 у.г.</c:v>
                </c:pt>
                <c:pt idx="2">
                  <c:v>2024/2025 у.г.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</c:v>
                </c:pt>
                <c:pt idx="1">
                  <c:v>13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F4-4D48-9B36-E128541C719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2022/2023 у.г.</c:v>
                </c:pt>
                <c:pt idx="1">
                  <c:v>2023/2024 у.г.</c:v>
                </c:pt>
                <c:pt idx="2">
                  <c:v>2024/2025 у.г.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27</c:v>
                </c:pt>
                <c:pt idx="1">
                  <c:v>22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F4-4D48-9B36-E128541C71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1816063"/>
        <c:axId val="60493887"/>
      </c:barChart>
      <c:catAx>
        <c:axId val="1618160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493887"/>
        <c:crosses val="autoZero"/>
        <c:auto val="1"/>
        <c:lblAlgn val="ctr"/>
        <c:lblOffset val="100"/>
        <c:noMultiLvlLbl val="0"/>
      </c:catAx>
      <c:valAx>
        <c:axId val="60493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81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 результаты</a:t>
            </a:r>
          </a:p>
        </c:rich>
      </c:tx>
      <c:layout>
        <c:manualLayout>
          <c:xMode val="edge"/>
          <c:yMode val="edge"/>
          <c:x val="3.7341062861728239E-2"/>
          <c:y val="2.37630161320604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46513888219795"/>
          <c:y val="7.217363989543768E-2"/>
          <c:w val="0.83892827263779524"/>
          <c:h val="0.77054522818988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2022/2023 у.г.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0">
                  <c:v>0.09</c:v>
                </c:pt>
                <c:pt idx="1">
                  <c:v>0.14000000000000001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BB-49C5-8BC3-2F9891457F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2023/2024 у.г.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0%</c:formatCode>
                <c:ptCount val="4"/>
                <c:pt idx="0">
                  <c:v>0.37</c:v>
                </c:pt>
                <c:pt idx="1">
                  <c:v>0.46</c:v>
                </c:pt>
                <c:pt idx="2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BB-49C5-8BC3-2F9891457F5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2024/2025 у.г.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0.63</c:v>
                </c:pt>
                <c:pt idx="2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BB-49C5-8BC3-2F9891457F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1816063"/>
        <c:axId val="60493887"/>
      </c:barChart>
      <c:catAx>
        <c:axId val="1618160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493887"/>
        <c:crosses val="autoZero"/>
        <c:auto val="1"/>
        <c:lblAlgn val="ctr"/>
        <c:lblOffset val="100"/>
        <c:noMultiLvlLbl val="0"/>
      </c:catAx>
      <c:valAx>
        <c:axId val="60493887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6181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Личностное развитие </a:t>
            </a:r>
          </a:p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(средний показатель, %) </a:t>
            </a:r>
          </a:p>
        </c:rich>
      </c:tx>
      <c:layout>
        <c:manualLayout>
          <c:xMode val="edge"/>
          <c:yMode val="edge"/>
          <c:x val="7.5589573305571813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241851988186108"/>
          <c:y val="7.2173807073365778E-2"/>
          <c:w val="0.83892827263779524"/>
          <c:h val="0.77054522818988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2022/2023 у.г.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0">
                  <c:v>0.3</c:v>
                </c:pt>
                <c:pt idx="1">
                  <c:v>0.37</c:v>
                </c:pt>
                <c:pt idx="2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02-4CFD-98FE-9B45A2B7A62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2023/2024 у.г.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0%</c:formatCode>
                <c:ptCount val="4"/>
                <c:pt idx="0">
                  <c:v>0.37</c:v>
                </c:pt>
                <c:pt idx="1">
                  <c:v>0.46</c:v>
                </c:pt>
                <c:pt idx="2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02-4CFD-98FE-9B45A2B7A62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2024/2025 у.г.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0%</c:formatCode>
                <c:ptCount val="4"/>
                <c:pt idx="0">
                  <c:v>0.42</c:v>
                </c:pt>
                <c:pt idx="1">
                  <c:v>0.56999999999999995</c:v>
                </c:pt>
                <c:pt idx="2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02-4CFD-98FE-9B45A2B7A6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1816063"/>
        <c:axId val="60493887"/>
      </c:barChart>
      <c:catAx>
        <c:axId val="1618160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493887"/>
        <c:crosses val="autoZero"/>
        <c:auto val="1"/>
        <c:lblAlgn val="ctr"/>
        <c:lblOffset val="100"/>
        <c:noMultiLvlLbl val="0"/>
      </c:catAx>
      <c:valAx>
        <c:axId val="60493887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6181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 результаты</a:t>
            </a:r>
          </a:p>
        </c:rich>
      </c:tx>
      <c:layout>
        <c:manualLayout>
          <c:xMode val="edge"/>
          <c:yMode val="edge"/>
          <c:x val="1.6143818176511606E-3"/>
          <c:y val="8.819911836090866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5581597664825358"/>
          <c:y val="0.15984168365837975"/>
          <c:w val="0.83892827263779524"/>
          <c:h val="0.651303445653381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2022/2023 у.г.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0">
                  <c:v>0.61</c:v>
                </c:pt>
                <c:pt idx="1">
                  <c:v>0.63</c:v>
                </c:pt>
                <c:pt idx="2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F2-4C34-B9D0-8DC1C27A8A7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2023/2024 у.г.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0%</c:formatCode>
                <c:ptCount val="4"/>
                <c:pt idx="0">
                  <c:v>0.74</c:v>
                </c:pt>
                <c:pt idx="1">
                  <c:v>0.73</c:v>
                </c:pt>
                <c:pt idx="2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F2-4C34-B9D0-8DC1C27A8A7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2024/2025 у.г.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0%</c:formatCode>
                <c:ptCount val="4"/>
                <c:pt idx="0">
                  <c:v>0.83</c:v>
                </c:pt>
                <c:pt idx="1">
                  <c:v>0.81</c:v>
                </c:pt>
                <c:pt idx="2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F2-4C34-B9D0-8DC1C27A8A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1816063"/>
        <c:axId val="60493887"/>
      </c:barChart>
      <c:catAx>
        <c:axId val="1618160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493887"/>
        <c:crosses val="autoZero"/>
        <c:auto val="1"/>
        <c:lblAlgn val="ctr"/>
        <c:lblOffset val="100"/>
        <c:noMultiLvlLbl val="0"/>
      </c:catAx>
      <c:valAx>
        <c:axId val="60493887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6181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Личностное развитие </a:t>
            </a:r>
          </a:p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(средний показатель, %) </a:t>
            </a:r>
          </a:p>
        </c:rich>
      </c:tx>
      <c:layout>
        <c:manualLayout>
          <c:xMode val="edge"/>
          <c:yMode val="edge"/>
          <c:x val="7.5589573305571813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241859530954423"/>
          <c:y val="0.15761624379313374"/>
          <c:w val="0.83892827263779524"/>
          <c:h val="0.641997011443807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2022/2023 у.г.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0">
                  <c:v>0.37</c:v>
                </c:pt>
                <c:pt idx="1">
                  <c:v>0.51</c:v>
                </c:pt>
                <c:pt idx="2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FC-4F1E-94BE-3F93057CE3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2023/2024 у.г.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0%</c:formatCode>
                <c:ptCount val="4"/>
                <c:pt idx="0">
                  <c:v>0.54</c:v>
                </c:pt>
                <c:pt idx="1">
                  <c:v>0.63</c:v>
                </c:pt>
                <c:pt idx="2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FC-4F1E-94BE-3F93057CE35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2024/2025 у.г.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0%</c:formatCode>
                <c:ptCount val="4"/>
                <c:pt idx="0">
                  <c:v>0.81</c:v>
                </c:pt>
                <c:pt idx="1">
                  <c:v>0.89</c:v>
                </c:pt>
                <c:pt idx="2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FC-4F1E-94BE-3F93057CE3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1816063"/>
        <c:axId val="60493887"/>
      </c:barChart>
      <c:catAx>
        <c:axId val="1618160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493887"/>
        <c:crosses val="autoZero"/>
        <c:auto val="1"/>
        <c:lblAlgn val="ctr"/>
        <c:lblOffset val="100"/>
        <c:noMultiLvlLbl val="0"/>
      </c:catAx>
      <c:valAx>
        <c:axId val="60493887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6181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9AD1D2-38B6-463F-8E4A-4A4631A8A63C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009D3F22-8A5B-43B0-89D4-01D05E19848E}">
      <dgm:prSet phldrT="[Текст]"/>
      <dgm:spPr/>
      <dgm:t>
        <a:bodyPr/>
        <a:lstStyle/>
        <a:p>
          <a:r>
            <a:rPr lang="ru-RU" dirty="0"/>
            <a:t>5-7 лет</a:t>
          </a:r>
        </a:p>
      </dgm:t>
    </dgm:pt>
    <dgm:pt modelId="{F89AD096-A554-4532-B19B-406846352575}" type="parTrans" cxnId="{65AC024B-7E21-4FE9-A75B-84AC9E76BC54}">
      <dgm:prSet/>
      <dgm:spPr/>
      <dgm:t>
        <a:bodyPr/>
        <a:lstStyle/>
        <a:p>
          <a:endParaRPr lang="ru-RU"/>
        </a:p>
      </dgm:t>
    </dgm:pt>
    <dgm:pt modelId="{7835604D-A1AD-4630-85ED-3F3DBCA6BE88}" type="sibTrans" cxnId="{65AC024B-7E21-4FE9-A75B-84AC9E76BC54}">
      <dgm:prSet/>
      <dgm:spPr/>
      <dgm:t>
        <a:bodyPr/>
        <a:lstStyle/>
        <a:p>
          <a:endParaRPr lang="ru-RU"/>
        </a:p>
      </dgm:t>
    </dgm:pt>
    <dgm:pt modelId="{56577B3A-A4BE-48DC-8FDF-BD8072EBC4BF}">
      <dgm:prSet phldrT="[Текст]"/>
      <dgm:spPr/>
      <dgm:t>
        <a:bodyPr/>
        <a:lstStyle/>
        <a:p>
          <a:r>
            <a:rPr lang="ru-RU" dirty="0"/>
            <a:t>8-10 лет</a:t>
          </a:r>
        </a:p>
      </dgm:t>
    </dgm:pt>
    <dgm:pt modelId="{5987DE68-CABA-42C6-ADF5-EF905BF4EE66}" type="parTrans" cxnId="{54A7F49C-19F9-40AF-B90D-358CBC5DBBC9}">
      <dgm:prSet/>
      <dgm:spPr/>
      <dgm:t>
        <a:bodyPr/>
        <a:lstStyle/>
        <a:p>
          <a:endParaRPr lang="ru-RU"/>
        </a:p>
      </dgm:t>
    </dgm:pt>
    <dgm:pt modelId="{B90BD58A-475F-4626-BABE-005064E44443}" type="sibTrans" cxnId="{54A7F49C-19F9-40AF-B90D-358CBC5DBBC9}">
      <dgm:prSet/>
      <dgm:spPr/>
      <dgm:t>
        <a:bodyPr/>
        <a:lstStyle/>
        <a:p>
          <a:endParaRPr lang="ru-RU"/>
        </a:p>
      </dgm:t>
    </dgm:pt>
    <dgm:pt modelId="{2818318D-5BA6-4085-963C-45D898EAFDBF}">
      <dgm:prSet phldrT="[Текст]"/>
      <dgm:spPr/>
      <dgm:t>
        <a:bodyPr/>
        <a:lstStyle/>
        <a:p>
          <a:r>
            <a:rPr lang="ru-RU" dirty="0"/>
            <a:t>11-14 лет </a:t>
          </a:r>
        </a:p>
      </dgm:t>
    </dgm:pt>
    <dgm:pt modelId="{99EF13CA-890B-4D72-B070-762311EF75DA}" type="parTrans" cxnId="{C500F3A5-CE83-430D-B6C5-FA2451432778}">
      <dgm:prSet/>
      <dgm:spPr/>
      <dgm:t>
        <a:bodyPr/>
        <a:lstStyle/>
        <a:p>
          <a:endParaRPr lang="ru-RU"/>
        </a:p>
      </dgm:t>
    </dgm:pt>
    <dgm:pt modelId="{1ADB3F14-1D89-4B46-8CBE-C55D371137AA}" type="sibTrans" cxnId="{C500F3A5-CE83-430D-B6C5-FA2451432778}">
      <dgm:prSet/>
      <dgm:spPr/>
      <dgm:t>
        <a:bodyPr/>
        <a:lstStyle/>
        <a:p>
          <a:endParaRPr lang="ru-RU"/>
        </a:p>
      </dgm:t>
    </dgm:pt>
    <dgm:pt modelId="{6E89D6C1-75F3-4DC1-B6B8-0B46664CF14C}">
      <dgm:prSet/>
      <dgm:spPr/>
      <dgm:t>
        <a:bodyPr/>
        <a:lstStyle/>
        <a:p>
          <a:r>
            <a:rPr lang="ru-RU" dirty="0"/>
            <a:t>15-17 лет</a:t>
          </a:r>
        </a:p>
      </dgm:t>
    </dgm:pt>
    <dgm:pt modelId="{F8E7198A-7075-45FA-AD51-8E1348C0B409}" type="parTrans" cxnId="{7C668DDE-E08F-44D1-954D-2AC6B1CC1EDA}">
      <dgm:prSet/>
      <dgm:spPr/>
      <dgm:t>
        <a:bodyPr/>
        <a:lstStyle/>
        <a:p>
          <a:endParaRPr lang="ru-RU"/>
        </a:p>
      </dgm:t>
    </dgm:pt>
    <dgm:pt modelId="{29D9A2D4-69DA-4F65-B595-DD7B1608CF1A}" type="sibTrans" cxnId="{7C668DDE-E08F-44D1-954D-2AC6B1CC1EDA}">
      <dgm:prSet/>
      <dgm:spPr/>
      <dgm:t>
        <a:bodyPr/>
        <a:lstStyle/>
        <a:p>
          <a:endParaRPr lang="ru-RU"/>
        </a:p>
      </dgm:t>
    </dgm:pt>
    <dgm:pt modelId="{37944004-B381-4FA0-A327-840C6CC229E3}" type="pres">
      <dgm:prSet presAssocID="{919AD1D2-38B6-463F-8E4A-4A4631A8A63C}" presName="Name0" presStyleCnt="0">
        <dgm:presLayoutVars>
          <dgm:dir/>
          <dgm:resizeHandles val="exact"/>
        </dgm:presLayoutVars>
      </dgm:prSet>
      <dgm:spPr/>
    </dgm:pt>
    <dgm:pt modelId="{5A4FE2E5-ADC5-44CE-9257-A5BC740A1F28}" type="pres">
      <dgm:prSet presAssocID="{009D3F22-8A5B-43B0-89D4-01D05E19848E}" presName="node" presStyleLbl="node1" presStyleIdx="0" presStyleCnt="4">
        <dgm:presLayoutVars>
          <dgm:bulletEnabled val="1"/>
        </dgm:presLayoutVars>
      </dgm:prSet>
      <dgm:spPr/>
    </dgm:pt>
    <dgm:pt modelId="{DD604558-E252-4051-A623-81A082184A79}" type="pres">
      <dgm:prSet presAssocID="{7835604D-A1AD-4630-85ED-3F3DBCA6BE88}" presName="sibTrans" presStyleLbl="sibTrans2D1" presStyleIdx="0" presStyleCnt="3"/>
      <dgm:spPr/>
    </dgm:pt>
    <dgm:pt modelId="{A5A148F6-EC57-4741-8F54-65F91E5786B9}" type="pres">
      <dgm:prSet presAssocID="{7835604D-A1AD-4630-85ED-3F3DBCA6BE88}" presName="connectorText" presStyleLbl="sibTrans2D1" presStyleIdx="0" presStyleCnt="3"/>
      <dgm:spPr/>
    </dgm:pt>
    <dgm:pt modelId="{D96100E7-1076-480D-A91F-A0F665785218}" type="pres">
      <dgm:prSet presAssocID="{56577B3A-A4BE-48DC-8FDF-BD8072EBC4BF}" presName="node" presStyleLbl="node1" presStyleIdx="1" presStyleCnt="4">
        <dgm:presLayoutVars>
          <dgm:bulletEnabled val="1"/>
        </dgm:presLayoutVars>
      </dgm:prSet>
      <dgm:spPr/>
    </dgm:pt>
    <dgm:pt modelId="{B0135049-187B-42EB-A714-5791E30FBAB1}" type="pres">
      <dgm:prSet presAssocID="{B90BD58A-475F-4626-BABE-005064E44443}" presName="sibTrans" presStyleLbl="sibTrans2D1" presStyleIdx="1" presStyleCnt="3"/>
      <dgm:spPr/>
    </dgm:pt>
    <dgm:pt modelId="{135E2569-4E1A-44CB-8B90-025575AF09C8}" type="pres">
      <dgm:prSet presAssocID="{B90BD58A-475F-4626-BABE-005064E44443}" presName="connectorText" presStyleLbl="sibTrans2D1" presStyleIdx="1" presStyleCnt="3"/>
      <dgm:spPr/>
    </dgm:pt>
    <dgm:pt modelId="{AE23710F-CC03-4CF7-9304-E768F55B176D}" type="pres">
      <dgm:prSet presAssocID="{2818318D-5BA6-4085-963C-45D898EAFDBF}" presName="node" presStyleLbl="node1" presStyleIdx="2" presStyleCnt="4">
        <dgm:presLayoutVars>
          <dgm:bulletEnabled val="1"/>
        </dgm:presLayoutVars>
      </dgm:prSet>
      <dgm:spPr/>
    </dgm:pt>
    <dgm:pt modelId="{F90E9622-AC6E-4317-B80B-04DE8241460A}" type="pres">
      <dgm:prSet presAssocID="{1ADB3F14-1D89-4B46-8CBE-C55D371137AA}" presName="sibTrans" presStyleLbl="sibTrans2D1" presStyleIdx="2" presStyleCnt="3"/>
      <dgm:spPr/>
    </dgm:pt>
    <dgm:pt modelId="{CAAE94F6-0BE2-4428-AFDD-FF123B069EC0}" type="pres">
      <dgm:prSet presAssocID="{1ADB3F14-1D89-4B46-8CBE-C55D371137AA}" presName="connectorText" presStyleLbl="sibTrans2D1" presStyleIdx="2" presStyleCnt="3"/>
      <dgm:spPr/>
    </dgm:pt>
    <dgm:pt modelId="{9AA8032E-BECE-47EB-B61C-DB28E3A812A1}" type="pres">
      <dgm:prSet presAssocID="{6E89D6C1-75F3-4DC1-B6B8-0B46664CF14C}" presName="node" presStyleLbl="node1" presStyleIdx="3" presStyleCnt="4">
        <dgm:presLayoutVars>
          <dgm:bulletEnabled val="1"/>
        </dgm:presLayoutVars>
      </dgm:prSet>
      <dgm:spPr/>
    </dgm:pt>
  </dgm:ptLst>
  <dgm:cxnLst>
    <dgm:cxn modelId="{1CC06E05-05DF-45AC-9119-8BF40873F1AE}" type="presOf" srcId="{B90BD58A-475F-4626-BABE-005064E44443}" destId="{B0135049-187B-42EB-A714-5791E30FBAB1}" srcOrd="0" destOrd="0" presId="urn:microsoft.com/office/officeart/2005/8/layout/process1"/>
    <dgm:cxn modelId="{27B51A0C-C62B-487E-A7FB-04A9BD458058}" type="presOf" srcId="{B90BD58A-475F-4626-BABE-005064E44443}" destId="{135E2569-4E1A-44CB-8B90-025575AF09C8}" srcOrd="1" destOrd="0" presId="urn:microsoft.com/office/officeart/2005/8/layout/process1"/>
    <dgm:cxn modelId="{9407B714-0857-41CB-BF8C-F04F896EE8AB}" type="presOf" srcId="{7835604D-A1AD-4630-85ED-3F3DBCA6BE88}" destId="{DD604558-E252-4051-A623-81A082184A79}" srcOrd="0" destOrd="0" presId="urn:microsoft.com/office/officeart/2005/8/layout/process1"/>
    <dgm:cxn modelId="{5DE4F818-B5CB-4069-83AD-29057B3097FE}" type="presOf" srcId="{6E89D6C1-75F3-4DC1-B6B8-0B46664CF14C}" destId="{9AA8032E-BECE-47EB-B61C-DB28E3A812A1}" srcOrd="0" destOrd="0" presId="urn:microsoft.com/office/officeart/2005/8/layout/process1"/>
    <dgm:cxn modelId="{65AC024B-7E21-4FE9-A75B-84AC9E76BC54}" srcId="{919AD1D2-38B6-463F-8E4A-4A4631A8A63C}" destId="{009D3F22-8A5B-43B0-89D4-01D05E19848E}" srcOrd="0" destOrd="0" parTransId="{F89AD096-A554-4532-B19B-406846352575}" sibTransId="{7835604D-A1AD-4630-85ED-3F3DBCA6BE88}"/>
    <dgm:cxn modelId="{A6126F73-4C38-47F8-8DFC-BA0A0C36680C}" type="presOf" srcId="{1ADB3F14-1D89-4B46-8CBE-C55D371137AA}" destId="{F90E9622-AC6E-4317-B80B-04DE8241460A}" srcOrd="0" destOrd="0" presId="urn:microsoft.com/office/officeart/2005/8/layout/process1"/>
    <dgm:cxn modelId="{1F670781-ACFC-431B-A98B-0FA7F560931C}" type="presOf" srcId="{919AD1D2-38B6-463F-8E4A-4A4631A8A63C}" destId="{37944004-B381-4FA0-A327-840C6CC229E3}" srcOrd="0" destOrd="0" presId="urn:microsoft.com/office/officeart/2005/8/layout/process1"/>
    <dgm:cxn modelId="{1434DD86-C4A9-44C2-A325-09ADD9E8E1B7}" type="presOf" srcId="{56577B3A-A4BE-48DC-8FDF-BD8072EBC4BF}" destId="{D96100E7-1076-480D-A91F-A0F665785218}" srcOrd="0" destOrd="0" presId="urn:microsoft.com/office/officeart/2005/8/layout/process1"/>
    <dgm:cxn modelId="{54A7F49C-19F9-40AF-B90D-358CBC5DBBC9}" srcId="{919AD1D2-38B6-463F-8E4A-4A4631A8A63C}" destId="{56577B3A-A4BE-48DC-8FDF-BD8072EBC4BF}" srcOrd="1" destOrd="0" parTransId="{5987DE68-CABA-42C6-ADF5-EF905BF4EE66}" sibTransId="{B90BD58A-475F-4626-BABE-005064E44443}"/>
    <dgm:cxn modelId="{94933D9F-1C9C-412B-9488-FCCF904F0681}" type="presOf" srcId="{009D3F22-8A5B-43B0-89D4-01D05E19848E}" destId="{5A4FE2E5-ADC5-44CE-9257-A5BC740A1F28}" srcOrd="0" destOrd="0" presId="urn:microsoft.com/office/officeart/2005/8/layout/process1"/>
    <dgm:cxn modelId="{C500F3A5-CE83-430D-B6C5-FA2451432778}" srcId="{919AD1D2-38B6-463F-8E4A-4A4631A8A63C}" destId="{2818318D-5BA6-4085-963C-45D898EAFDBF}" srcOrd="2" destOrd="0" parTransId="{99EF13CA-890B-4D72-B070-762311EF75DA}" sibTransId="{1ADB3F14-1D89-4B46-8CBE-C55D371137AA}"/>
    <dgm:cxn modelId="{F8D5B2AD-76C4-449D-B296-54A88E552A32}" type="presOf" srcId="{2818318D-5BA6-4085-963C-45D898EAFDBF}" destId="{AE23710F-CC03-4CF7-9304-E768F55B176D}" srcOrd="0" destOrd="0" presId="urn:microsoft.com/office/officeart/2005/8/layout/process1"/>
    <dgm:cxn modelId="{7A29E1C2-7A9E-456F-8543-3662CF6E3278}" type="presOf" srcId="{7835604D-A1AD-4630-85ED-3F3DBCA6BE88}" destId="{A5A148F6-EC57-4741-8F54-65F91E5786B9}" srcOrd="1" destOrd="0" presId="urn:microsoft.com/office/officeart/2005/8/layout/process1"/>
    <dgm:cxn modelId="{7C668DDE-E08F-44D1-954D-2AC6B1CC1EDA}" srcId="{919AD1D2-38B6-463F-8E4A-4A4631A8A63C}" destId="{6E89D6C1-75F3-4DC1-B6B8-0B46664CF14C}" srcOrd="3" destOrd="0" parTransId="{F8E7198A-7075-45FA-AD51-8E1348C0B409}" sibTransId="{29D9A2D4-69DA-4F65-B595-DD7B1608CF1A}"/>
    <dgm:cxn modelId="{8D3C23F4-D3C4-4734-9D24-3ACE3CA7C19C}" type="presOf" srcId="{1ADB3F14-1D89-4B46-8CBE-C55D371137AA}" destId="{CAAE94F6-0BE2-4428-AFDD-FF123B069EC0}" srcOrd="1" destOrd="0" presId="urn:microsoft.com/office/officeart/2005/8/layout/process1"/>
    <dgm:cxn modelId="{ACF798D1-EABD-45D4-828B-36EE34E16882}" type="presParOf" srcId="{37944004-B381-4FA0-A327-840C6CC229E3}" destId="{5A4FE2E5-ADC5-44CE-9257-A5BC740A1F28}" srcOrd="0" destOrd="0" presId="urn:microsoft.com/office/officeart/2005/8/layout/process1"/>
    <dgm:cxn modelId="{9FAA9233-95BD-48A1-8C68-E31D27D5A3DF}" type="presParOf" srcId="{37944004-B381-4FA0-A327-840C6CC229E3}" destId="{DD604558-E252-4051-A623-81A082184A79}" srcOrd="1" destOrd="0" presId="urn:microsoft.com/office/officeart/2005/8/layout/process1"/>
    <dgm:cxn modelId="{54B568EC-3984-400D-BAD7-C4CA228518F3}" type="presParOf" srcId="{DD604558-E252-4051-A623-81A082184A79}" destId="{A5A148F6-EC57-4741-8F54-65F91E5786B9}" srcOrd="0" destOrd="0" presId="urn:microsoft.com/office/officeart/2005/8/layout/process1"/>
    <dgm:cxn modelId="{5B5063EC-3E2F-43B3-A07F-FDE85E27A11C}" type="presParOf" srcId="{37944004-B381-4FA0-A327-840C6CC229E3}" destId="{D96100E7-1076-480D-A91F-A0F665785218}" srcOrd="2" destOrd="0" presId="urn:microsoft.com/office/officeart/2005/8/layout/process1"/>
    <dgm:cxn modelId="{C9FD984A-4CE1-431E-9AEA-FC89AFD6F28B}" type="presParOf" srcId="{37944004-B381-4FA0-A327-840C6CC229E3}" destId="{B0135049-187B-42EB-A714-5791E30FBAB1}" srcOrd="3" destOrd="0" presId="urn:microsoft.com/office/officeart/2005/8/layout/process1"/>
    <dgm:cxn modelId="{988505B0-48A5-457F-B384-F565D1D91A90}" type="presParOf" srcId="{B0135049-187B-42EB-A714-5791E30FBAB1}" destId="{135E2569-4E1A-44CB-8B90-025575AF09C8}" srcOrd="0" destOrd="0" presId="urn:microsoft.com/office/officeart/2005/8/layout/process1"/>
    <dgm:cxn modelId="{0C605D4C-8CDB-47F2-9DFA-CBCF00EF10B6}" type="presParOf" srcId="{37944004-B381-4FA0-A327-840C6CC229E3}" destId="{AE23710F-CC03-4CF7-9304-E768F55B176D}" srcOrd="4" destOrd="0" presId="urn:microsoft.com/office/officeart/2005/8/layout/process1"/>
    <dgm:cxn modelId="{55B4F9A7-2790-4F09-ABB0-349F7BE653D6}" type="presParOf" srcId="{37944004-B381-4FA0-A327-840C6CC229E3}" destId="{F90E9622-AC6E-4317-B80B-04DE8241460A}" srcOrd="5" destOrd="0" presId="urn:microsoft.com/office/officeart/2005/8/layout/process1"/>
    <dgm:cxn modelId="{83F07774-128B-4B12-A9D8-DB6AFA14E56D}" type="presParOf" srcId="{F90E9622-AC6E-4317-B80B-04DE8241460A}" destId="{CAAE94F6-0BE2-4428-AFDD-FF123B069EC0}" srcOrd="0" destOrd="0" presId="urn:microsoft.com/office/officeart/2005/8/layout/process1"/>
    <dgm:cxn modelId="{F9936550-5870-4A09-BCAB-9C81FB524429}" type="presParOf" srcId="{37944004-B381-4FA0-A327-840C6CC229E3}" destId="{9AA8032E-BECE-47EB-B61C-DB28E3A812A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FE2E5-ADC5-44CE-9257-A5BC740A1F28}">
      <dsp:nvSpPr>
        <dsp:cNvPr id="0" name=""/>
        <dsp:cNvSpPr/>
      </dsp:nvSpPr>
      <dsp:spPr>
        <a:xfrm>
          <a:off x="3704" y="1564826"/>
          <a:ext cx="1619508" cy="9717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5-7 лет</a:t>
          </a:r>
        </a:p>
      </dsp:txBody>
      <dsp:txXfrm>
        <a:off x="32164" y="1593286"/>
        <a:ext cx="1562588" cy="914785"/>
      </dsp:txXfrm>
    </dsp:sp>
    <dsp:sp modelId="{DD604558-E252-4051-A623-81A082184A79}">
      <dsp:nvSpPr>
        <dsp:cNvPr id="0" name=""/>
        <dsp:cNvSpPr/>
      </dsp:nvSpPr>
      <dsp:spPr>
        <a:xfrm>
          <a:off x="1785163" y="1849860"/>
          <a:ext cx="343335" cy="4016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1785163" y="1930188"/>
        <a:ext cx="240335" cy="240982"/>
      </dsp:txXfrm>
    </dsp:sp>
    <dsp:sp modelId="{D96100E7-1076-480D-A91F-A0F665785218}">
      <dsp:nvSpPr>
        <dsp:cNvPr id="0" name=""/>
        <dsp:cNvSpPr/>
      </dsp:nvSpPr>
      <dsp:spPr>
        <a:xfrm>
          <a:off x="2271016" y="1564826"/>
          <a:ext cx="1619508" cy="971705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8-10 лет</a:t>
          </a:r>
        </a:p>
      </dsp:txBody>
      <dsp:txXfrm>
        <a:off x="2299476" y="1593286"/>
        <a:ext cx="1562588" cy="914785"/>
      </dsp:txXfrm>
    </dsp:sp>
    <dsp:sp modelId="{B0135049-187B-42EB-A714-5791E30FBAB1}">
      <dsp:nvSpPr>
        <dsp:cNvPr id="0" name=""/>
        <dsp:cNvSpPr/>
      </dsp:nvSpPr>
      <dsp:spPr>
        <a:xfrm>
          <a:off x="4052476" y="1849860"/>
          <a:ext cx="343335" cy="4016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4052476" y="1930188"/>
        <a:ext cx="240335" cy="240982"/>
      </dsp:txXfrm>
    </dsp:sp>
    <dsp:sp modelId="{AE23710F-CC03-4CF7-9304-E768F55B176D}">
      <dsp:nvSpPr>
        <dsp:cNvPr id="0" name=""/>
        <dsp:cNvSpPr/>
      </dsp:nvSpPr>
      <dsp:spPr>
        <a:xfrm>
          <a:off x="4538328" y="1564826"/>
          <a:ext cx="1619508" cy="971705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11-14 лет </a:t>
          </a:r>
        </a:p>
      </dsp:txBody>
      <dsp:txXfrm>
        <a:off x="4566788" y="1593286"/>
        <a:ext cx="1562588" cy="914785"/>
      </dsp:txXfrm>
    </dsp:sp>
    <dsp:sp modelId="{F90E9622-AC6E-4317-B80B-04DE8241460A}">
      <dsp:nvSpPr>
        <dsp:cNvPr id="0" name=""/>
        <dsp:cNvSpPr/>
      </dsp:nvSpPr>
      <dsp:spPr>
        <a:xfrm>
          <a:off x="6319788" y="1849860"/>
          <a:ext cx="343335" cy="4016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6319788" y="1930188"/>
        <a:ext cx="240335" cy="240982"/>
      </dsp:txXfrm>
    </dsp:sp>
    <dsp:sp modelId="{9AA8032E-BECE-47EB-B61C-DB28E3A812A1}">
      <dsp:nvSpPr>
        <dsp:cNvPr id="0" name=""/>
        <dsp:cNvSpPr/>
      </dsp:nvSpPr>
      <dsp:spPr>
        <a:xfrm>
          <a:off x="6805641" y="1564826"/>
          <a:ext cx="1619508" cy="971705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15-17 лет</a:t>
          </a:r>
        </a:p>
      </dsp:txBody>
      <dsp:txXfrm>
        <a:off x="6834101" y="1593286"/>
        <a:ext cx="1562588" cy="914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0.04203</cdr:x>
      <cdr:y>0.80553</cdr:y>
    </cdr:from>
    <cdr:to>
      <cdr:x>0.36669</cdr:x>
      <cdr:y>1</cdr:y>
    </cdr:to>
    <cdr:sp macro="" textlink="">
      <cdr:nvSpPr>
        <cdr:cNvPr id="2" name="TextBox 5">
          <a:extLst xmlns:a="http://schemas.openxmlformats.org/drawingml/2006/main">
            <a:ext uri="{FF2B5EF4-FFF2-40B4-BE49-F238E27FC236}">
              <a16:creationId xmlns:a16="http://schemas.microsoft.com/office/drawing/2014/main" id="{17C1BBCD-1F6E-44F6-AEC3-9E8AD632EBC1}"/>
            </a:ext>
          </a:extLst>
        </cdr:cNvPr>
        <cdr:cNvSpPr txBox="1"/>
      </cdr:nvSpPr>
      <cdr:spPr>
        <a:xfrm xmlns:a="http://schemas.openxmlformats.org/drawingml/2006/main">
          <a:off x="227551" y="1784822"/>
          <a:ext cx="1757596" cy="43089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Критическое, системное, творческое мышление</a:t>
          </a:r>
        </a:p>
      </cdr:txBody>
    </cdr:sp>
  </cdr:relSizeAnchor>
  <cdr:relSizeAnchor xmlns:cdr="http://schemas.openxmlformats.org/drawingml/2006/chartDrawing">
    <cdr:from>
      <cdr:x>0.29762</cdr:x>
      <cdr:y>0.85045</cdr:y>
    </cdr:from>
    <cdr:to>
      <cdr:x>0.62228</cdr:x>
      <cdr:y>0.96852</cdr:y>
    </cdr:to>
    <cdr:sp macro="" textlink="">
      <cdr:nvSpPr>
        <cdr:cNvPr id="3" name="TextBox 5">
          <a:extLst xmlns:a="http://schemas.openxmlformats.org/drawingml/2006/main">
            <a:ext uri="{FF2B5EF4-FFF2-40B4-BE49-F238E27FC236}">
              <a16:creationId xmlns:a16="http://schemas.microsoft.com/office/drawing/2014/main" id="{04AF6F4A-95D3-45C2-8CAC-B462216D812D}"/>
            </a:ext>
          </a:extLst>
        </cdr:cNvPr>
        <cdr:cNvSpPr txBox="1"/>
      </cdr:nvSpPr>
      <cdr:spPr>
        <a:xfrm xmlns:a="http://schemas.openxmlformats.org/drawingml/2006/main">
          <a:off x="1692735" y="1884354"/>
          <a:ext cx="1846556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Лидерские качества</a:t>
          </a:r>
        </a:p>
      </cdr:txBody>
    </cdr:sp>
  </cdr:relSizeAnchor>
  <cdr:relSizeAnchor xmlns:cdr="http://schemas.openxmlformats.org/drawingml/2006/chartDrawing">
    <cdr:from>
      <cdr:x>0.53772</cdr:x>
      <cdr:y>0.85944</cdr:y>
    </cdr:from>
    <cdr:to>
      <cdr:x>0.86238</cdr:x>
      <cdr:y>0.97751</cdr:y>
    </cdr:to>
    <cdr:sp macro="" textlink="">
      <cdr:nvSpPr>
        <cdr:cNvPr id="4" name="TextBox 5">
          <a:extLst xmlns:a="http://schemas.openxmlformats.org/drawingml/2006/main">
            <a:ext uri="{FF2B5EF4-FFF2-40B4-BE49-F238E27FC236}">
              <a16:creationId xmlns:a16="http://schemas.microsoft.com/office/drawing/2014/main" id="{04AF6F4A-95D3-45C2-8CAC-B462216D812D}"/>
            </a:ext>
          </a:extLst>
        </cdr:cNvPr>
        <cdr:cNvSpPr txBox="1"/>
      </cdr:nvSpPr>
      <cdr:spPr>
        <a:xfrm xmlns:a="http://schemas.openxmlformats.org/drawingml/2006/main">
          <a:off x="3058354" y="1904261"/>
          <a:ext cx="1846556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Саморегуляция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0.0304</cdr:x>
      <cdr:y>0.80553</cdr:y>
    </cdr:from>
    <cdr:to>
      <cdr:x>0.35506</cdr:x>
      <cdr:y>1</cdr:y>
    </cdr:to>
    <cdr:sp macro="" textlink="">
      <cdr:nvSpPr>
        <cdr:cNvPr id="2" name="TextBox 5">
          <a:extLst xmlns:a="http://schemas.openxmlformats.org/drawingml/2006/main">
            <a:ext uri="{FF2B5EF4-FFF2-40B4-BE49-F238E27FC236}">
              <a16:creationId xmlns:a16="http://schemas.microsoft.com/office/drawing/2014/main" id="{17C1BBCD-1F6E-44F6-AEC3-9E8AD632EBC1}"/>
            </a:ext>
          </a:extLst>
        </cdr:cNvPr>
        <cdr:cNvSpPr txBox="1"/>
      </cdr:nvSpPr>
      <cdr:spPr>
        <a:xfrm xmlns:a="http://schemas.openxmlformats.org/drawingml/2006/main">
          <a:off x="172905" y="2059054"/>
          <a:ext cx="1846544" cy="49709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Критическое, системное, творческое мышление</a:t>
          </a:r>
        </a:p>
      </cdr:txBody>
    </cdr:sp>
  </cdr:relSizeAnchor>
  <cdr:relSizeAnchor xmlns:cdr="http://schemas.openxmlformats.org/drawingml/2006/chartDrawing">
    <cdr:from>
      <cdr:x>0.31301</cdr:x>
      <cdr:y>0.84479</cdr:y>
    </cdr:from>
    <cdr:to>
      <cdr:x>0.63767</cdr:x>
      <cdr:y>0.96286</cdr:y>
    </cdr:to>
    <cdr:sp macro="" textlink="">
      <cdr:nvSpPr>
        <cdr:cNvPr id="3" name="TextBox 5">
          <a:extLst xmlns:a="http://schemas.openxmlformats.org/drawingml/2006/main">
            <a:ext uri="{FF2B5EF4-FFF2-40B4-BE49-F238E27FC236}">
              <a16:creationId xmlns:a16="http://schemas.microsoft.com/office/drawing/2014/main" id="{04AF6F4A-95D3-45C2-8CAC-B462216D812D}"/>
            </a:ext>
          </a:extLst>
        </cdr:cNvPr>
        <cdr:cNvSpPr txBox="1"/>
      </cdr:nvSpPr>
      <cdr:spPr>
        <a:xfrm xmlns:a="http://schemas.openxmlformats.org/drawingml/2006/main">
          <a:off x="1780287" y="2159398"/>
          <a:ext cx="1846545" cy="3018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Лидерские качества</a:t>
          </a:r>
        </a:p>
      </cdr:txBody>
    </cdr:sp>
  </cdr:relSizeAnchor>
  <cdr:relSizeAnchor xmlns:cdr="http://schemas.openxmlformats.org/drawingml/2006/chartDrawing">
    <cdr:from>
      <cdr:x>0.54253</cdr:x>
      <cdr:y>0.84479</cdr:y>
    </cdr:from>
    <cdr:to>
      <cdr:x>0.86719</cdr:x>
      <cdr:y>0.96286</cdr:y>
    </cdr:to>
    <cdr:sp macro="" textlink="">
      <cdr:nvSpPr>
        <cdr:cNvPr id="4" name="TextBox 5">
          <a:extLst xmlns:a="http://schemas.openxmlformats.org/drawingml/2006/main">
            <a:ext uri="{FF2B5EF4-FFF2-40B4-BE49-F238E27FC236}">
              <a16:creationId xmlns:a16="http://schemas.microsoft.com/office/drawing/2014/main" id="{04AF6F4A-95D3-45C2-8CAC-B462216D812D}"/>
            </a:ext>
          </a:extLst>
        </cdr:cNvPr>
        <cdr:cNvSpPr txBox="1"/>
      </cdr:nvSpPr>
      <cdr:spPr>
        <a:xfrm xmlns:a="http://schemas.openxmlformats.org/drawingml/2006/main">
          <a:off x="3085690" y="2159398"/>
          <a:ext cx="1846545" cy="3018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Саморегуляция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0.03691</cdr:x>
      <cdr:y>0.80553</cdr:y>
    </cdr:from>
    <cdr:to>
      <cdr:x>0.35773</cdr:x>
      <cdr:y>1</cdr:y>
    </cdr:to>
    <cdr:sp macro="" textlink="">
      <cdr:nvSpPr>
        <cdr:cNvPr id="2" name="TextBox 5">
          <a:extLst xmlns:a="http://schemas.openxmlformats.org/drawingml/2006/main">
            <a:ext uri="{FF2B5EF4-FFF2-40B4-BE49-F238E27FC236}">
              <a16:creationId xmlns:a16="http://schemas.microsoft.com/office/drawing/2014/main" id="{17C1BBCD-1F6E-44F6-AEC3-9E8AD632EBC1}"/>
            </a:ext>
          </a:extLst>
        </cdr:cNvPr>
        <cdr:cNvSpPr txBox="1"/>
      </cdr:nvSpPr>
      <cdr:spPr>
        <a:xfrm xmlns:a="http://schemas.openxmlformats.org/drawingml/2006/main">
          <a:off x="218518" y="1915725"/>
          <a:ext cx="1899622" cy="4624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Мотивационно-ценностные компоненты</a:t>
          </a:r>
        </a:p>
      </cdr:txBody>
    </cdr:sp>
  </cdr:relSizeAnchor>
  <cdr:relSizeAnchor xmlns:cdr="http://schemas.openxmlformats.org/drawingml/2006/chartDrawing">
    <cdr:from>
      <cdr:x>0.37222</cdr:x>
      <cdr:y>0.80553</cdr:y>
    </cdr:from>
    <cdr:to>
      <cdr:x>0.57962</cdr:x>
      <cdr:y>1</cdr:y>
    </cdr:to>
    <cdr:sp macro="" textlink="">
      <cdr:nvSpPr>
        <cdr:cNvPr id="3" name="TextBox 13">
          <a:extLst xmlns:a="http://schemas.openxmlformats.org/drawingml/2006/main">
            <a:ext uri="{FF2B5EF4-FFF2-40B4-BE49-F238E27FC236}">
              <a16:creationId xmlns:a16="http://schemas.microsoft.com/office/drawing/2014/main" id="{8A80E060-744B-4AAB-8573-5123E0871062}"/>
            </a:ext>
          </a:extLst>
        </cdr:cNvPr>
        <cdr:cNvSpPr txBox="1"/>
      </cdr:nvSpPr>
      <cdr:spPr>
        <a:xfrm xmlns:a="http://schemas.openxmlformats.org/drawingml/2006/main">
          <a:off x="2142357" y="1784825"/>
          <a:ext cx="1193738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Когнитивные </a:t>
          </a:r>
        </a:p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компоненты</a:t>
          </a:r>
        </a:p>
      </cdr:txBody>
    </cdr:sp>
  </cdr:relSizeAnchor>
  <cdr:relSizeAnchor xmlns:cdr="http://schemas.openxmlformats.org/drawingml/2006/chartDrawing">
    <cdr:from>
      <cdr:x>0.54131</cdr:x>
      <cdr:y>0.80553</cdr:y>
    </cdr:from>
    <cdr:to>
      <cdr:x>0.86214</cdr:x>
      <cdr:y>1</cdr:y>
    </cdr:to>
    <cdr:sp macro="" textlink="">
      <cdr:nvSpPr>
        <cdr:cNvPr id="4" name="TextBox 14">
          <a:extLst xmlns:a="http://schemas.openxmlformats.org/drawingml/2006/main">
            <a:ext uri="{FF2B5EF4-FFF2-40B4-BE49-F238E27FC236}">
              <a16:creationId xmlns:a16="http://schemas.microsoft.com/office/drawing/2014/main" id="{0B70BD86-B339-4EE4-B663-1F6B354819DC}"/>
            </a:ext>
          </a:extLst>
        </cdr:cNvPr>
        <cdr:cNvSpPr txBox="1"/>
      </cdr:nvSpPr>
      <cdr:spPr>
        <a:xfrm xmlns:a="http://schemas.openxmlformats.org/drawingml/2006/main">
          <a:off x="3115632" y="1784825"/>
          <a:ext cx="1846556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Эмоционально-волевые компоненты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FD35E-6F8F-4F61-943C-A2CC0E25FA6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FFFE-F5E7-40E4-8AD7-2BA1CD812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159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FFFE-F5E7-40E4-8AD7-2BA1CD81204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6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FFFE-F5E7-40E4-8AD7-2BA1CD81204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00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FFFE-F5E7-40E4-8AD7-2BA1CD81204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60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FFFE-F5E7-40E4-8AD7-2BA1CD81204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4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FFFE-F5E7-40E4-8AD7-2BA1CD81204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611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9FB92-1D65-4031-A7F6-76D3C10D2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BA5CBF-5ACA-458C-9E1B-841129D35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B09D9A-8A9E-4CBD-A3C6-CD20BBB8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A38B-894E-4D76-9514-0EDE1A0F6CF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FC7243-57DA-40C4-B4CB-4824BD972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C15364-8789-44EC-A7EF-73DD46F9F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6B97-DE97-4014-A56E-AE6BA0302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57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4A827-D3D3-45DC-B4E1-1B56F90FF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D267B8-40FD-4919-9133-F7AC089CA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023295-D95B-4454-91A1-EBF1F211F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A38B-894E-4D76-9514-0EDE1A0F6CF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07E0B8-2038-406A-9183-4EE10FC8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40DBEA-77BA-4A25-A531-8937C1A1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6B97-DE97-4014-A56E-AE6BA0302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35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36EAA9D-3499-4467-8B39-DE60D558A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768340-4A01-4D5F-B7F8-B2B12BF72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B14792-FB99-44B3-A923-769D1A60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A38B-894E-4D76-9514-0EDE1A0F6CF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93FE56-FD60-4F2D-951E-213ECBA74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522CF8-5245-4931-A4E3-FEC7311F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6B97-DE97-4014-A56E-AE6BA0302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078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68B2C-7B4A-4F7B-9B21-48143E304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0E9FAF-6824-4D67-B143-AEC12DD97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6ABFDC-1077-4A27-89B3-35B89D4B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A38B-894E-4D76-9514-0EDE1A0F6CF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F25EB3-3E29-44AA-ACB9-32962E90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27505B-96B4-4B22-8F8D-C02B7D07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6B97-DE97-4014-A56E-AE6BA0302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92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EE80-F49E-4520-94B3-DF35DA1A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DF3CA9-5AE8-4BC4-88E5-19FC11792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D6107F-ECB0-4581-8429-C08D6A59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A38B-894E-4D76-9514-0EDE1A0F6CF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A8BCE5-D530-4905-A33E-9527EE4D2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36A123-7FBD-42A9-A770-A5391E98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6B97-DE97-4014-A56E-AE6BA0302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9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88213-75F7-4D5B-A897-1B6603DCA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69D708-5887-4BA7-BCC8-E6506B48A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73FAB7-7882-4DF9-90CE-9E4B95FDE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B182B5-9BB4-43D4-A223-1657060AF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A38B-894E-4D76-9514-0EDE1A0F6CF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D2CB14-74D9-47B0-A356-4BECB4FDC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4BE29A-3510-4A79-8D74-A2121FCE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6B97-DE97-4014-A56E-AE6BA0302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6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03618-14FF-461C-A98B-EB1F0D33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21EB18-E978-42F8-8246-F833AE189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EC2853-C0D3-44B3-9314-A842AEDD8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2B0D46-0AB6-4F7B-BEFB-F05BD77771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BFDAE7-FEE2-47DB-8051-FD83AF6EC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4A7F61-78AC-4DFD-A83E-14740E3E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A38B-894E-4D76-9514-0EDE1A0F6CF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87C9C5-1D83-410F-A57B-0E9B37AC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319DC7-2FF8-4000-B48B-3FCB6EC7F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6B97-DE97-4014-A56E-AE6BA0302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41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032CD5-2FCF-47BD-9945-6B9A54E0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31E945-29F0-42BC-9A7B-35BC65F9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A38B-894E-4D76-9514-0EDE1A0F6CF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AFF1D4-3261-4D23-9CD8-B3EFD5CB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73FABD-A22A-4620-B8B8-D49B7957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6B97-DE97-4014-A56E-AE6BA0302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03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440B7E-D9B4-4A4A-8CDA-05267411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A38B-894E-4D76-9514-0EDE1A0F6CF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9826EB-255C-49D3-AD26-328534F13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492998-D4AE-49E5-9EE3-E3103787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6B97-DE97-4014-A56E-AE6BA0302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1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843EE-43DC-4C3A-B995-35853C28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F58FFD-8E21-4774-A293-273481355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E1DCE3-7C40-4A55-B293-C41035EF2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2F1BED-F269-4C9C-B637-F8123A62F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A38B-894E-4D76-9514-0EDE1A0F6CF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06B2C1-C57E-4C51-BC84-C3B6BDC75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CD7A76-7CA1-4CBA-B2F4-6BE5B8342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6B97-DE97-4014-A56E-AE6BA0302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347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FC7DA-3F70-4364-96C7-90524B5F0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8A79C7-BB5C-4A29-BFE3-D34F9B02C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79EB84-E368-4C71-931E-127C8EAE3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ACD153-0C05-466E-B09E-0C39A2F3A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A38B-894E-4D76-9514-0EDE1A0F6CF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4C3884-EAB2-466C-888A-DB757056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29B34A-C977-4BA7-B398-4BD4EADD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6B97-DE97-4014-A56E-AE6BA0302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86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07EF7-E55C-46CE-84D5-F44D3CF9C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3BC35D-23C1-4430-A44C-D92A35A3B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070611-F05B-437A-ADF9-B9C89000D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BA38B-894E-4D76-9514-0EDE1A0F6CF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EB7E06-6A0B-4AF2-B766-FCC702F1B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6938EE-AA96-4F80-B683-43A4B211F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26B97-DE97-4014-A56E-AE6BA0302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97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vk.com/wall-57468156_3838?ysclid=mhyqio7wnl992021972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26.sv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svg"/><Relationship Id="rId10" Type="http://schemas.openxmlformats.org/officeDocument/2006/relationships/hyperlink" Target="mailto:pokolenye.dtdim@yandex.ru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hyperlink" Target="https://vk.com/id11248319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g"/><Relationship Id="rId7" Type="http://schemas.openxmlformats.org/officeDocument/2006/relationships/image" Target="../media/image1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Relationship Id="rId9" Type="http://schemas.openxmlformats.org/officeDocument/2006/relationships/hyperlink" Target="https://t.me/dvoretstabakova/2745?singl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1A4270-3EF4-4DF9-A916-75B0EDA53E7F}"/>
              </a:ext>
            </a:extLst>
          </p:cNvPr>
          <p:cNvSpPr/>
          <p:nvPr/>
        </p:nvSpPr>
        <p:spPr>
          <a:xfrm>
            <a:off x="3166937" y="2105561"/>
            <a:ext cx="62363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Сведения о качестве </a:t>
            </a:r>
          </a:p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реализации дополнительной общеобразовательной </a:t>
            </a:r>
          </a:p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общеразвивающей программы </a:t>
            </a:r>
          </a:p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«Хореографическая мозаика»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04A9EF-4285-4490-BFEC-1EFA7069059D}"/>
              </a:ext>
            </a:extLst>
          </p:cNvPr>
          <p:cNvSpPr/>
          <p:nvPr/>
        </p:nvSpPr>
        <p:spPr>
          <a:xfrm>
            <a:off x="2054630" y="294376"/>
            <a:ext cx="8597643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Городской конкурс</a:t>
            </a:r>
          </a:p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профессионального мастерства работников сферы дополнительного образования </a:t>
            </a:r>
          </a:p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«Сердце отдаю детям-2025»</a:t>
            </a:r>
            <a:endParaRPr lang="ru-RU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1EC851-C793-4099-BA0F-6FBC570D184D}"/>
              </a:ext>
            </a:extLst>
          </p:cNvPr>
          <p:cNvSpPr/>
          <p:nvPr/>
        </p:nvSpPr>
        <p:spPr>
          <a:xfrm>
            <a:off x="7335373" y="4527336"/>
            <a:ext cx="5246698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Педагог дополнительного образования </a:t>
            </a:r>
          </a:p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МАУДО «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ДТДиМ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им. О.П.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Табакова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»</a:t>
            </a:r>
          </a:p>
          <a:p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Исакина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Татьяна Николаевна,</a:t>
            </a:r>
          </a:p>
          <a:p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высшая квалификационная категория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4E4138-A3FC-48B2-B9D9-9F4A2E6CD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26" y="0"/>
            <a:ext cx="1724025" cy="17240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58BED0-F53E-415E-891D-2CF7F2C75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87" y="3572641"/>
            <a:ext cx="4267742" cy="2841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0542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DAFB1D-1154-4149-8D77-FE30569C9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26" y="0"/>
            <a:ext cx="1632001" cy="163200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E2687-38F6-45BB-8864-CACA4873D8FE}"/>
              </a:ext>
            </a:extLst>
          </p:cNvPr>
          <p:cNvSpPr/>
          <p:nvPr/>
        </p:nvSpPr>
        <p:spPr>
          <a:xfrm>
            <a:off x="1337664" y="223635"/>
            <a:ext cx="38385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Городской конкурс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профессионального мастерства работников </a:t>
            </a:r>
            <a:endParaRPr lang="en-US" sz="1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c</a:t>
            </a:r>
            <a:r>
              <a:rPr lang="ru-RU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феры</a:t>
            </a:r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дополнительного образования 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«Сердце отдаю детям-2025»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6B4398D-80D5-4444-ABFE-CB338BB36B91}"/>
              </a:ext>
            </a:extLst>
          </p:cNvPr>
          <p:cNvSpPr/>
          <p:nvPr/>
        </p:nvSpPr>
        <p:spPr>
          <a:xfrm>
            <a:off x="1373370" y="1978393"/>
            <a:ext cx="3703900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ДООП «Хореографическая мозаика</a:t>
            </a:r>
            <a:r>
              <a:rPr lang="en-US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latin typeface="PT Astra Serif" panose="020A06030405050202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97F1BA1-F3ED-45F5-8A75-D9DA9513BCDF}"/>
              </a:ext>
            </a:extLst>
          </p:cNvPr>
          <p:cNvSpPr/>
          <p:nvPr/>
        </p:nvSpPr>
        <p:spPr>
          <a:xfrm>
            <a:off x="917770" y="1601355"/>
            <a:ext cx="4931374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Ссылки на Интернет-пространство</a:t>
            </a:r>
          </a:p>
        </p:txBody>
      </p:sp>
      <p:pic>
        <p:nvPicPr>
          <p:cNvPr id="13" name="Рисунок 12" descr="Электронная почта">
            <a:extLst>
              <a:ext uri="{FF2B5EF4-FFF2-40B4-BE49-F238E27FC236}">
                <a16:creationId xmlns:a16="http://schemas.microsoft.com/office/drawing/2014/main" id="{BCF3A42B-C6C6-4ABF-A408-EB49658DE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2250" y="2649102"/>
            <a:ext cx="914400" cy="914400"/>
          </a:xfrm>
          <a:prstGeom prst="rect">
            <a:avLst/>
          </a:prstGeom>
        </p:spPr>
      </p:pic>
      <p:pic>
        <p:nvPicPr>
          <p:cNvPr id="14" name="Рисунок 13" descr="Телефон">
            <a:extLst>
              <a:ext uri="{FF2B5EF4-FFF2-40B4-BE49-F238E27FC236}">
                <a16:creationId xmlns:a16="http://schemas.microsoft.com/office/drawing/2014/main" id="{2F1DBD90-7F6C-4B7C-85A4-9430845033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85786" y="3840764"/>
            <a:ext cx="914400" cy="9144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8B462A-E961-4B10-AC26-A2E1DA695446}"/>
              </a:ext>
            </a:extLst>
          </p:cNvPr>
          <p:cNvSpPr/>
          <p:nvPr/>
        </p:nvSpPr>
        <p:spPr>
          <a:xfrm>
            <a:off x="6203269" y="1812237"/>
            <a:ext cx="5606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410012, Саратов, Театральная пл., 13</a:t>
            </a:r>
          </a:p>
        </p:txBody>
      </p:sp>
      <p:pic>
        <p:nvPicPr>
          <p:cNvPr id="16" name="Рисунок 15" descr="Маркер">
            <a:extLst>
              <a:ext uri="{FF2B5EF4-FFF2-40B4-BE49-F238E27FC236}">
                <a16:creationId xmlns:a16="http://schemas.microsoft.com/office/drawing/2014/main" id="{F4DB4F83-1674-4BFA-9190-CEA72D3DA6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52603" y="1690470"/>
            <a:ext cx="914400" cy="9144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19866C0-5AD5-41DB-99A4-89B062712BCA}"/>
              </a:ext>
            </a:extLst>
          </p:cNvPr>
          <p:cNvSpPr/>
          <p:nvPr/>
        </p:nvSpPr>
        <p:spPr>
          <a:xfrm>
            <a:off x="6442541" y="2640435"/>
            <a:ext cx="48528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hlinkClick r:id="rId10"/>
              </a:rPr>
              <a:t>pokolenye.dtdim@yandex.ru</a:t>
            </a:r>
            <a:endParaRPr lang="ru-RU" sz="24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tat.isakina@yandex.ru</a:t>
            </a:r>
            <a:endParaRPr lang="ru-RU" sz="24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24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7B8BFF9-12A8-455D-B640-8FC1AFE0B050}"/>
              </a:ext>
            </a:extLst>
          </p:cNvPr>
          <p:cNvSpPr/>
          <p:nvPr/>
        </p:nvSpPr>
        <p:spPr>
          <a:xfrm>
            <a:off x="6442541" y="3840764"/>
            <a:ext cx="3560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(8452) 26-01-28, </a:t>
            </a:r>
          </a:p>
          <a:p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факс: (8452) 26-10-55</a:t>
            </a:r>
          </a:p>
        </p:txBody>
      </p:sp>
      <p:pic>
        <p:nvPicPr>
          <p:cNvPr id="19" name="Рисунок 18" descr="Вышка сотовой связи">
            <a:extLst>
              <a:ext uri="{FF2B5EF4-FFF2-40B4-BE49-F238E27FC236}">
                <a16:creationId xmlns:a16="http://schemas.microsoft.com/office/drawing/2014/main" id="{DD23E399-1570-40B6-B773-2EE94C1E20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52250" y="4799396"/>
            <a:ext cx="914400" cy="91440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FE2ECC-D038-4E74-B13E-6C14879AD7F3}"/>
              </a:ext>
            </a:extLst>
          </p:cNvPr>
          <p:cNvSpPr/>
          <p:nvPr/>
        </p:nvSpPr>
        <p:spPr>
          <a:xfrm>
            <a:off x="6522049" y="4882799"/>
            <a:ext cx="3560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8-917-322-21-78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A14A5F-A6C0-443E-861D-677A35D6868D}"/>
              </a:ext>
            </a:extLst>
          </p:cNvPr>
          <p:cNvSpPr/>
          <p:nvPr/>
        </p:nvSpPr>
        <p:spPr>
          <a:xfrm>
            <a:off x="1282667" y="2444271"/>
            <a:ext cx="4560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3"/>
              </a:rPr>
              <a:t>💥Поздравляем коллектив "Импульс", рук. </a:t>
            </a:r>
            <a:r>
              <a:rPr lang="ru-RU" dirty="0" err="1">
                <a:hlinkClick r:id="rId13"/>
              </a:rPr>
              <a:t>Исакина</a:t>
            </a:r>
            <a:r>
              <a:rPr lang="ru-RU" dirty="0">
                <a:hlinkClick r:id="rId13"/>
              </a:rPr>
              <a:t>.. | </a:t>
            </a:r>
            <a:r>
              <a:rPr lang="ru-RU" dirty="0" err="1">
                <a:hlinkClick r:id="rId13"/>
              </a:rPr>
              <a:t>ДТДиМ</a:t>
            </a:r>
            <a:r>
              <a:rPr lang="ru-RU" dirty="0">
                <a:hlinkClick r:id="rId13"/>
              </a:rPr>
              <a:t> им. О.П. </a:t>
            </a:r>
            <a:r>
              <a:rPr lang="ru-RU" dirty="0" err="1">
                <a:hlinkClick r:id="rId13"/>
              </a:rPr>
              <a:t>Табакова</a:t>
            </a:r>
            <a:r>
              <a:rPr lang="ru-RU" dirty="0">
                <a:hlinkClick r:id="rId13"/>
              </a:rPr>
              <a:t> | </a:t>
            </a:r>
            <a:r>
              <a:rPr lang="ru-RU" dirty="0" err="1">
                <a:hlinkClick r:id="rId13"/>
              </a:rPr>
              <a:t>ВКонтакте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EDF5FFD-1E2A-4DAA-90B1-5F4CC02D6CF7}"/>
              </a:ext>
            </a:extLst>
          </p:cNvPr>
          <p:cNvSpPr/>
          <p:nvPr/>
        </p:nvSpPr>
        <p:spPr>
          <a:xfrm>
            <a:off x="1282667" y="3644639"/>
            <a:ext cx="2893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4"/>
              </a:rPr>
              <a:t>https://vk.com/id112483194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426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FC59BC-A26D-4C98-A6B9-4D329A78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26" y="0"/>
            <a:ext cx="1632001" cy="16320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9C7CDE-9B0E-4EE9-8D97-548C257DF688}"/>
              </a:ext>
            </a:extLst>
          </p:cNvPr>
          <p:cNvSpPr/>
          <p:nvPr/>
        </p:nvSpPr>
        <p:spPr>
          <a:xfrm>
            <a:off x="1337664" y="223635"/>
            <a:ext cx="38385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Городской конкурс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профессионального мастерства работников </a:t>
            </a:r>
            <a:endParaRPr lang="en-US" sz="1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c</a:t>
            </a:r>
            <a:r>
              <a:rPr lang="ru-RU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феры</a:t>
            </a:r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дополнительного образования 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«Сердце отдаю детям-2025»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9F4157-6EAF-4916-A5AF-E0317BA8A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220"/>
            <a:ext cx="4871300" cy="662977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85E1B6-74FA-4758-B690-93A6995E9C2A}"/>
              </a:ext>
            </a:extLst>
          </p:cNvPr>
          <p:cNvSpPr/>
          <p:nvPr/>
        </p:nvSpPr>
        <p:spPr>
          <a:xfrm>
            <a:off x="1857962" y="1339095"/>
            <a:ext cx="383857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Звание «Образцовый коллектив» присвоено ансамблю танца «Импульс» в 2011 году.  </a:t>
            </a:r>
            <a:endParaRPr lang="ru-RU" sz="1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09A324-EDDB-40C1-B3A3-07F3F176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9" y="2322932"/>
            <a:ext cx="3305506" cy="22068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3CAAFF-784D-4AFC-AABF-4FD8059CB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2" y="4519087"/>
            <a:ext cx="3357953" cy="22416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653DC4E-EE9B-4059-B490-E4BF0C676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40" y="2358475"/>
            <a:ext cx="1619689" cy="242658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D916950-A0B9-4F1A-98BE-9C7F7774E3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152" y="4333647"/>
            <a:ext cx="1619689" cy="242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2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1DF0AE-9E3F-4445-890F-69108110A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26" y="0"/>
            <a:ext cx="1632001" cy="16320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CEFE4B-9867-4834-A24C-D3444E52FB1B}"/>
              </a:ext>
            </a:extLst>
          </p:cNvPr>
          <p:cNvSpPr/>
          <p:nvPr/>
        </p:nvSpPr>
        <p:spPr>
          <a:xfrm>
            <a:off x="1131861" y="1738626"/>
            <a:ext cx="96189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Дополнительная общеобразовательная общеразвивающая программа «Хореографическая мозаика»:</a:t>
            </a:r>
          </a:p>
          <a:p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природных задатков и творческого потенциала учащихся в процессе обучения хореографическому искусству.</a:t>
            </a:r>
          </a:p>
          <a:p>
            <a:r>
              <a:rPr lang="ru-RU" sz="1400" dirty="0">
                <a:solidFill>
                  <a:srgbClr val="002060"/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Целевая аудитория: </a:t>
            </a: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учащиеся в возрасте 5-14 лет</a:t>
            </a:r>
          </a:p>
          <a:p>
            <a:r>
              <a:rPr lang="ru-RU" sz="1400" dirty="0">
                <a:solidFill>
                  <a:srgbClr val="002060"/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Срок реализации: </a:t>
            </a: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7 лет. 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E469E64-0B80-45A9-AC2C-F2CBCD135CFB}"/>
              </a:ext>
            </a:extLst>
          </p:cNvPr>
          <p:cNvSpPr/>
          <p:nvPr/>
        </p:nvSpPr>
        <p:spPr>
          <a:xfrm>
            <a:off x="4927108" y="154591"/>
            <a:ext cx="7199790" cy="13542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Результативность реализации дополнительных общеобразовательных общеразвивающих программ (ДООП).</a:t>
            </a:r>
          </a:p>
          <a:p>
            <a:r>
              <a:rPr lang="ru-RU" sz="1200" dirty="0">
                <a:latin typeface="PT Astra Serif" panose="020A0603040505020204" pitchFamily="18" charset="-52"/>
                <a:cs typeface="Times New Roman" panose="02020603050405020304" pitchFamily="18" charset="0"/>
              </a:rPr>
              <a:t>Определяется</a:t>
            </a:r>
            <a:r>
              <a:rPr lang="ru-RU" sz="1400" b="1" dirty="0">
                <a:latin typeface="PT Astra Serif" panose="020A0603040505020204" pitchFamily="18" charset="-52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PT Astra Serif" panose="020A0603040505020204" pitchFamily="18" charset="-52"/>
                <a:cs typeface="Times New Roman" panose="02020603050405020304" pitchFamily="18" charset="0"/>
              </a:rPr>
              <a:t>Порядком организации и осуществления образовательной деятельности по дополнительным общеобразовательным программам  (приказ Министерства просвещения Российской Федерации  от 27.07.2022 № 629),  Положением о педагогическом контроле и оценке результатов освоения ДООП и аттестации учащихся в МАУДО «Дворец творчества детей и молодёжи имени О.П. </a:t>
            </a:r>
            <a:r>
              <a:rPr lang="ru-RU" sz="1200" dirty="0" err="1">
                <a:latin typeface="PT Astra Serif" panose="020A0603040505020204" pitchFamily="18" charset="-52"/>
                <a:cs typeface="Times New Roman" panose="02020603050405020304" pitchFamily="18" charset="0"/>
              </a:rPr>
              <a:t>Табакова</a:t>
            </a:r>
            <a:r>
              <a:rPr lang="ru-RU" sz="1200" dirty="0">
                <a:latin typeface="PT Astra Serif" panose="020A0603040505020204" pitchFamily="18" charset="-52"/>
                <a:cs typeface="Times New Roman" panose="02020603050405020304" pitchFamily="18" charset="0"/>
              </a:rPr>
              <a:t>» 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A3F5997-14BB-40B4-A5CE-693D25F3A7DE}"/>
              </a:ext>
            </a:extLst>
          </p:cNvPr>
          <p:cNvSpPr/>
          <p:nvPr/>
        </p:nvSpPr>
        <p:spPr>
          <a:xfrm>
            <a:off x="1198138" y="3514955"/>
            <a:ext cx="496413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Формы аттестации и контроля: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тестовые задания на проверку теоретических знаний учащихся каждого переводного года обучения;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педагогическое наблюдение;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выполнение упражнений, обсуждение, рефлексия;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показ танцевальных композиций, участие в отчётном концерте ансамбля «Импульс». </a:t>
            </a:r>
          </a:p>
          <a:p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8F85A3-72E9-4077-B85F-490FDB246686}"/>
              </a:ext>
            </a:extLst>
          </p:cNvPr>
          <p:cNvSpPr/>
          <p:nvPr/>
        </p:nvSpPr>
        <p:spPr>
          <a:xfrm>
            <a:off x="1337664" y="2782181"/>
            <a:ext cx="1013261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Для оценки динамики освоения учащимися программного материала и освоения планируемых образовательных результатов используются входной, текущий, промежуточный контроль, промежуточная аттестация, итоговый контроль.</a:t>
            </a:r>
          </a:p>
          <a:p>
            <a:r>
              <a:rPr lang="ru-RU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67DAD4B-952C-441A-A24B-BC4387AAA311}"/>
              </a:ext>
            </a:extLst>
          </p:cNvPr>
          <p:cNvSpPr/>
          <p:nvPr/>
        </p:nvSpPr>
        <p:spPr>
          <a:xfrm>
            <a:off x="6334207" y="3582400"/>
            <a:ext cx="496413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Формы аттестации и контроля: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err="1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взаимоопрос</a:t>
            </a: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; индивидуальные контрольные тесты;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педагогическое наблюдение;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тренинги; упражнения;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самостоятельная постановочная работа;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показ танцевальных композиций, участие в отчётном концерте ансамбля «Импульс». </a:t>
            </a:r>
          </a:p>
          <a:p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0E6573-1E30-48CF-AD19-C073650D489A}"/>
              </a:ext>
            </a:extLst>
          </p:cNvPr>
          <p:cNvSpPr/>
          <p:nvPr/>
        </p:nvSpPr>
        <p:spPr>
          <a:xfrm>
            <a:off x="1198138" y="5120808"/>
            <a:ext cx="1107080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Формы диагностики и контроля метапредметных и личностных результатов: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организация, участие учащихся в социальных акциях; оценочная рефлексия;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метод эмпатии; методики </a:t>
            </a:r>
            <a:r>
              <a:rPr lang="ru-RU" sz="1400" dirty="0" err="1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Торренса</a:t>
            </a: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О.Б. Логиновой, Л.Я. </a:t>
            </a:r>
            <a:r>
              <a:rPr lang="ru-RU" sz="1400" dirty="0" err="1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Ясюковой</a:t>
            </a: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Е.В. </a:t>
            </a:r>
            <a:r>
              <a:rPr lang="ru-RU" sz="1400" dirty="0" err="1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Бунеевой</a:t>
            </a: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А.Н. Корнеева;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игровые технологии;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анкетирование, мониторинг развития личностных качеств;</a:t>
            </a:r>
          </a:p>
          <a:p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Для измерения уровня творческой активности используется методика, разработанная М. И. Рожковым, Ю. С. </a:t>
            </a:r>
            <a:r>
              <a:rPr lang="ru-RU" sz="1400" dirty="0" err="1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Тюнниковым</a:t>
            </a: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Б. С. </a:t>
            </a:r>
            <a:r>
              <a:rPr lang="ru-RU" sz="1400" dirty="0" err="1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Алишевым</a:t>
            </a:r>
            <a:r>
              <a:rPr lang="ru-RU" sz="1400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Л. А. Воловичем; диагностика коммуникативного контроля М. Шнайдера,  и др.</a:t>
            </a:r>
          </a:p>
          <a:p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6A9AF9F-55C2-45BE-B898-4B77DFA94209}"/>
              </a:ext>
            </a:extLst>
          </p:cNvPr>
          <p:cNvSpPr/>
          <p:nvPr/>
        </p:nvSpPr>
        <p:spPr>
          <a:xfrm>
            <a:off x="1337664" y="223635"/>
            <a:ext cx="38385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Городской конкурс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профессионального мастерства работников </a:t>
            </a:r>
            <a:endParaRPr lang="en-US" sz="1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c</a:t>
            </a:r>
            <a:r>
              <a:rPr lang="ru-RU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феры</a:t>
            </a:r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дополнительного образования 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«Сердце отдаю детям-2025»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A978D4B-B210-4468-9D13-0EC652D1FEB2}"/>
              </a:ext>
            </a:extLst>
          </p:cNvPr>
          <p:cNvCxnSpPr>
            <a:cxnSpLocks/>
          </p:cNvCxnSpPr>
          <p:nvPr/>
        </p:nvCxnSpPr>
        <p:spPr>
          <a:xfrm>
            <a:off x="6093040" y="3514955"/>
            <a:ext cx="0" cy="153483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66EB956-D6BA-400E-8D1A-B5D7E290743E}"/>
              </a:ext>
            </a:extLst>
          </p:cNvPr>
          <p:cNvCxnSpPr>
            <a:cxnSpLocks/>
          </p:cNvCxnSpPr>
          <p:nvPr/>
        </p:nvCxnSpPr>
        <p:spPr>
          <a:xfrm>
            <a:off x="6178366" y="3514955"/>
            <a:ext cx="0" cy="153483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FF57760-47BE-4569-986A-50BD9647F46A}"/>
              </a:ext>
            </a:extLst>
          </p:cNvPr>
          <p:cNvSpPr/>
          <p:nvPr/>
        </p:nvSpPr>
        <p:spPr>
          <a:xfrm>
            <a:off x="2224005" y="3257797"/>
            <a:ext cx="26366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Возрастная категория 5-9 лет</a:t>
            </a:r>
            <a:endParaRPr lang="ru-RU" b="1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B4909FB-946B-4DCE-83A7-F2B1DE70B8DD}"/>
              </a:ext>
            </a:extLst>
          </p:cNvPr>
          <p:cNvSpPr/>
          <p:nvPr/>
        </p:nvSpPr>
        <p:spPr>
          <a:xfrm>
            <a:off x="7053395" y="3286160"/>
            <a:ext cx="29783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Возрастная категория 10-14 лет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72699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1DF0AE-9E3F-4445-890F-69108110A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26" y="0"/>
            <a:ext cx="1632001" cy="16320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A62E80-A220-4FDE-8827-A9A0D3788BAC}"/>
              </a:ext>
            </a:extLst>
          </p:cNvPr>
          <p:cNvSpPr/>
          <p:nvPr/>
        </p:nvSpPr>
        <p:spPr>
          <a:xfrm>
            <a:off x="5075211" y="398524"/>
            <a:ext cx="6548618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 предметных результатов освоения учащимися ДООП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C6ECE57B-ADF8-49D2-9AE8-C335D14C3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2745058"/>
              </p:ext>
            </p:extLst>
          </p:nvPr>
        </p:nvGraphicFramePr>
        <p:xfrm>
          <a:off x="312111" y="1971001"/>
          <a:ext cx="5687626" cy="221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62D2964-66A8-4C99-8C06-E13BE82DA471}"/>
              </a:ext>
            </a:extLst>
          </p:cNvPr>
          <p:cNvSpPr/>
          <p:nvPr/>
        </p:nvSpPr>
        <p:spPr>
          <a:xfrm>
            <a:off x="1617234" y="1583027"/>
            <a:ext cx="3077381" cy="338554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>
            <a:spAutoFit/>
          </a:bodyPr>
          <a:lstStyle/>
          <a:p>
            <a:pPr algn="ctr">
              <a:defRPr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учащихся 3-5 года обучения </a:t>
            </a:r>
          </a:p>
        </p:txBody>
      </p: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CBEEBD0E-339C-4982-84C8-D7C39E29B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4491433"/>
              </p:ext>
            </p:extLst>
          </p:nvPr>
        </p:nvGraphicFramePr>
        <p:xfrm>
          <a:off x="159798" y="4267573"/>
          <a:ext cx="5755688" cy="221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1EC88F3-7F6A-44D3-9E3D-F16BB16AAEC8}"/>
              </a:ext>
            </a:extLst>
          </p:cNvPr>
          <p:cNvSpPr/>
          <p:nvPr/>
        </p:nvSpPr>
        <p:spPr>
          <a:xfrm>
            <a:off x="7601181" y="933831"/>
            <a:ext cx="3077382" cy="338554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>
            <a:spAutoFit/>
          </a:bodyPr>
          <a:lstStyle/>
          <a:p>
            <a:pPr algn="ctr">
              <a:defRPr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6-7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обучения 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1D012339-5DFC-4F37-96F0-2D75BDA3CB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0880520"/>
              </p:ext>
            </p:extLst>
          </p:nvPr>
        </p:nvGraphicFramePr>
        <p:xfrm>
          <a:off x="5788242" y="1512909"/>
          <a:ext cx="5964534" cy="221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EED9EB5E-21A1-460F-BDCB-9ADC092992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6942930"/>
              </p:ext>
            </p:extLst>
          </p:nvPr>
        </p:nvGraphicFramePr>
        <p:xfrm>
          <a:off x="6145046" y="4067175"/>
          <a:ext cx="5887156" cy="2487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0237EC-01F8-46FB-A4C7-52C9B201ABC1}"/>
              </a:ext>
            </a:extLst>
          </p:cNvPr>
          <p:cNvSpPr/>
          <p:nvPr/>
        </p:nvSpPr>
        <p:spPr>
          <a:xfrm>
            <a:off x="1236637" y="272111"/>
            <a:ext cx="38385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Городской конкурс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профессионального мастерства работников </a:t>
            </a:r>
            <a:endParaRPr lang="en-US" sz="1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c</a:t>
            </a:r>
            <a:r>
              <a:rPr lang="ru-RU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феры</a:t>
            </a:r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дополнительного образования 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«Сердце отдаю детям-2025»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E0E6BAB-53F6-4069-8CDE-AB250DDEA2FF}"/>
              </a:ext>
            </a:extLst>
          </p:cNvPr>
          <p:cNvCxnSpPr>
            <a:cxnSpLocks/>
          </p:cNvCxnSpPr>
          <p:nvPr/>
        </p:nvCxnSpPr>
        <p:spPr>
          <a:xfrm>
            <a:off x="6196618" y="737078"/>
            <a:ext cx="0" cy="612092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14C6C39-AB0D-4F3A-83C6-80B77981A270}"/>
              </a:ext>
            </a:extLst>
          </p:cNvPr>
          <p:cNvCxnSpPr>
            <a:cxnSpLocks/>
          </p:cNvCxnSpPr>
          <p:nvPr/>
        </p:nvCxnSpPr>
        <p:spPr>
          <a:xfrm>
            <a:off x="6282343" y="737078"/>
            <a:ext cx="0" cy="612092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702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1DF0AE-9E3F-4445-890F-69108110A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26" y="0"/>
            <a:ext cx="1632001" cy="1632001"/>
          </a:xfrm>
          <a:prstGeom prst="rect">
            <a:avLst/>
          </a:prstGeom>
        </p:spPr>
      </p:pic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C6ECE57B-ADF8-49D2-9AE8-C335D14C3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5673530"/>
              </p:ext>
            </p:extLst>
          </p:nvPr>
        </p:nvGraphicFramePr>
        <p:xfrm>
          <a:off x="417741" y="1849037"/>
          <a:ext cx="5413652" cy="221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62D2964-66A8-4C99-8C06-E13BE82DA471}"/>
              </a:ext>
            </a:extLst>
          </p:cNvPr>
          <p:cNvSpPr/>
          <p:nvPr/>
        </p:nvSpPr>
        <p:spPr>
          <a:xfrm>
            <a:off x="1671637" y="1528574"/>
            <a:ext cx="2905859" cy="338554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>
            <a:spAutoFit/>
          </a:bodyPr>
          <a:lstStyle/>
          <a:p>
            <a:pPr algn="ctr">
              <a:defRPr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учащихся 3 года обучения </a:t>
            </a:r>
          </a:p>
        </p:txBody>
      </p: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CBEEBD0E-339C-4982-84C8-D7C39E29B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1761889"/>
              </p:ext>
            </p:extLst>
          </p:nvPr>
        </p:nvGraphicFramePr>
        <p:xfrm>
          <a:off x="366636" y="4369859"/>
          <a:ext cx="5755688" cy="221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1EC88F3-7F6A-44D3-9E3D-F16BB16AAEC8}"/>
              </a:ext>
            </a:extLst>
          </p:cNvPr>
          <p:cNvSpPr/>
          <p:nvPr/>
        </p:nvSpPr>
        <p:spPr>
          <a:xfrm>
            <a:off x="7678636" y="1096325"/>
            <a:ext cx="2905859" cy="338554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>
            <a:spAutoFit/>
          </a:bodyPr>
          <a:lstStyle/>
          <a:p>
            <a:pPr algn="ctr">
              <a:defRPr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учащихся 7 года обучения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6EA0B0-B521-42B7-90DD-1FEB236DAFCC}"/>
              </a:ext>
            </a:extLst>
          </p:cNvPr>
          <p:cNvSpPr/>
          <p:nvPr/>
        </p:nvSpPr>
        <p:spPr>
          <a:xfrm>
            <a:off x="5219761" y="216414"/>
            <a:ext cx="662570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 достижения  учащимися метапредметных результатов и результатов личностного развития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1BBCD-1F6E-44F6-AEC3-9E8AD632EBC1}"/>
              </a:ext>
            </a:extLst>
          </p:cNvPr>
          <p:cNvSpPr txBox="1"/>
          <p:nvPr/>
        </p:nvSpPr>
        <p:spPr>
          <a:xfrm>
            <a:off x="461484" y="6281645"/>
            <a:ext cx="18465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Мотивационно-ценностные компоненты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80E060-744B-4AAB-8573-5123E0871062}"/>
              </a:ext>
            </a:extLst>
          </p:cNvPr>
          <p:cNvSpPr txBox="1"/>
          <p:nvPr/>
        </p:nvSpPr>
        <p:spPr>
          <a:xfrm>
            <a:off x="2402888" y="6272120"/>
            <a:ext cx="1193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Когнитивные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70BD86-B339-4EE4-B663-1F6B354819DC}"/>
              </a:ext>
            </a:extLst>
          </p:cNvPr>
          <p:cNvSpPr txBox="1"/>
          <p:nvPr/>
        </p:nvSpPr>
        <p:spPr>
          <a:xfrm>
            <a:off x="3329682" y="6281645"/>
            <a:ext cx="18465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Эмоционально-волевые компоненты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9CFCFB8B-8477-4037-A4D6-EDC3C8F29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5762365"/>
              </p:ext>
            </p:extLst>
          </p:nvPr>
        </p:nvGraphicFramePr>
        <p:xfrm>
          <a:off x="6352986" y="1546790"/>
          <a:ext cx="5687626" cy="255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0CAA13B5-C080-460B-9F2E-863A11D952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9834745"/>
              </p:ext>
            </p:extLst>
          </p:nvPr>
        </p:nvGraphicFramePr>
        <p:xfrm>
          <a:off x="6217172" y="4214849"/>
          <a:ext cx="5921094" cy="2488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E81DC97-972C-4AEC-B45E-7D017956B048}"/>
              </a:ext>
            </a:extLst>
          </p:cNvPr>
          <p:cNvSpPr/>
          <p:nvPr/>
        </p:nvSpPr>
        <p:spPr>
          <a:xfrm>
            <a:off x="1337664" y="223635"/>
            <a:ext cx="38385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Городской конкурс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профессионального мастерства работников </a:t>
            </a:r>
            <a:endParaRPr lang="en-US" sz="1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c</a:t>
            </a:r>
            <a:r>
              <a:rPr lang="ru-RU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феры</a:t>
            </a:r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дополнительного образования 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«Сердце отдаю детям-2025»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1473681-6149-4E1A-ADB7-34DA66E1140D}"/>
              </a:ext>
            </a:extLst>
          </p:cNvPr>
          <p:cNvCxnSpPr>
            <a:cxnSpLocks/>
          </p:cNvCxnSpPr>
          <p:nvPr/>
        </p:nvCxnSpPr>
        <p:spPr>
          <a:xfrm>
            <a:off x="6217172" y="816000"/>
            <a:ext cx="0" cy="60420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74737A6-94BE-4A26-AF52-36C26AC5E6CB}"/>
              </a:ext>
            </a:extLst>
          </p:cNvPr>
          <p:cNvCxnSpPr>
            <a:cxnSpLocks/>
          </p:cNvCxnSpPr>
          <p:nvPr/>
        </p:nvCxnSpPr>
        <p:spPr>
          <a:xfrm flipH="1">
            <a:off x="6122324" y="816000"/>
            <a:ext cx="11484" cy="60420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304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1DF0AE-9E3F-4445-890F-69108110A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26" y="0"/>
            <a:ext cx="1632001" cy="16320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A62E80-A220-4FDE-8827-A9A0D3788BAC}"/>
              </a:ext>
            </a:extLst>
          </p:cNvPr>
          <p:cNvSpPr/>
          <p:nvPr/>
        </p:nvSpPr>
        <p:spPr>
          <a:xfrm>
            <a:off x="4754189" y="246539"/>
            <a:ext cx="7341833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Сохранность  учащихся, осваивающих ДООП «Хореографическая мозаика», </a:t>
            </a:r>
            <a:endParaRPr lang="en-US" sz="1600" b="1" dirty="0">
              <a:latin typeface="PT Astra Serif" panose="020A06030405050202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«Танцевальное мастерство» (продвинутый уровень, </a:t>
            </a:r>
            <a:r>
              <a:rPr lang="en-US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ступень обучения</a:t>
            </a:r>
            <a:r>
              <a:rPr lang="en-US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PT Astra Serif" panose="020A06030405050202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FD7FD82-AE71-4A29-8401-85A874C55391}"/>
              </a:ext>
            </a:extLst>
          </p:cNvPr>
          <p:cNvSpPr/>
          <p:nvPr/>
        </p:nvSpPr>
        <p:spPr>
          <a:xfrm>
            <a:off x="1112349" y="3429000"/>
            <a:ext cx="10442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Сохранность численности учащихся   в объединениях свидетельствует   о результативности образовательного процесса, ориентированного на личностно-ориентированные технологии,  удовлетворенности учащихся и их родителей качеством образования (составляет 100% в рамках ежегодного электронного мониторинга, проводимого министерством образования Саратовской области).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467C49-DE15-41F2-81F0-0FB227A75523}"/>
              </a:ext>
            </a:extLst>
          </p:cNvPr>
          <p:cNvSpPr txBox="1"/>
          <p:nvPr/>
        </p:nvSpPr>
        <p:spPr>
          <a:xfrm>
            <a:off x="4083877" y="160655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20 учащихся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D11FD0-5815-4908-B2AA-10176D3E7083}"/>
              </a:ext>
            </a:extLst>
          </p:cNvPr>
          <p:cNvSpPr txBox="1"/>
          <p:nvPr/>
        </p:nvSpPr>
        <p:spPr>
          <a:xfrm>
            <a:off x="1784525" y="160655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20 учащихся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FBCB5-1A1B-43F8-B539-2AABEABEEB20}"/>
              </a:ext>
            </a:extLst>
          </p:cNvPr>
          <p:cNvSpPr txBox="1"/>
          <p:nvPr/>
        </p:nvSpPr>
        <p:spPr>
          <a:xfrm>
            <a:off x="6333417" y="1606556"/>
            <a:ext cx="164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20 учащихся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DC9F0F-C4A2-48FB-BD84-1CEFFED6B5B5}"/>
              </a:ext>
            </a:extLst>
          </p:cNvPr>
          <p:cNvSpPr/>
          <p:nvPr/>
        </p:nvSpPr>
        <p:spPr>
          <a:xfrm>
            <a:off x="1337664" y="223635"/>
            <a:ext cx="38385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Городской конкурс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профессионального мастерства работников </a:t>
            </a:r>
            <a:endParaRPr lang="en-US" sz="1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c</a:t>
            </a:r>
            <a:r>
              <a:rPr lang="ru-RU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феры</a:t>
            </a:r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дополнительного образования 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«Сердце отдаю детям-2025»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D590A426-E455-4DBE-BE7D-98873114B1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9489361"/>
              </p:ext>
            </p:extLst>
          </p:nvPr>
        </p:nvGraphicFramePr>
        <p:xfrm>
          <a:off x="1834337" y="578620"/>
          <a:ext cx="8428854" cy="4101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0AD7BBD0-3A78-41D4-8BAD-576603ECBE82}"/>
              </a:ext>
            </a:extLst>
          </p:cNvPr>
          <p:cNvSpPr txBox="1"/>
          <p:nvPr/>
        </p:nvSpPr>
        <p:spPr>
          <a:xfrm>
            <a:off x="8708310" y="1576540"/>
            <a:ext cx="164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20 учащихся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D272F3-C0FD-4BB7-B8C9-9158C30A0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3153" y="4841261"/>
            <a:ext cx="2493012" cy="165905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89FB355-C2BD-40A1-BA12-B3AB646F9D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972" y="4809364"/>
            <a:ext cx="2423553" cy="161696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64DBA8D-648D-45D8-BC44-6C725844F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805" t="23302" r="10014" b="13682"/>
          <a:stretch/>
        </p:blipFill>
        <p:spPr>
          <a:xfrm>
            <a:off x="3478731" y="4841261"/>
            <a:ext cx="3074216" cy="163232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2CBE9CF-4F83-4115-854E-D699774792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6371" y="4841261"/>
            <a:ext cx="2200121" cy="164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47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CE78D81-9EEF-46C8-827C-0467FEDD3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8" y="3889789"/>
            <a:ext cx="1908007" cy="26965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1DF0AE-9E3F-4445-890F-69108110A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26" y="0"/>
            <a:ext cx="1632001" cy="16320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A62E80-A220-4FDE-8827-A9A0D3788BAC}"/>
              </a:ext>
            </a:extLst>
          </p:cNvPr>
          <p:cNvSpPr/>
          <p:nvPr/>
        </p:nvSpPr>
        <p:spPr>
          <a:xfrm>
            <a:off x="5007009" y="223635"/>
            <a:ext cx="6822127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Достижения в конкурсном движении – показатель творческого роста учащихся ансамбля танца «Импульс»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5202353-B4CD-4CB1-8F6B-157522E08748}"/>
              </a:ext>
            </a:extLst>
          </p:cNvPr>
          <p:cNvSpPr/>
          <p:nvPr/>
        </p:nvSpPr>
        <p:spPr>
          <a:xfrm>
            <a:off x="4976706" y="819713"/>
            <a:ext cx="68524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Участие учащихся в мероприятиях конкурсного вида является составной частью  и одним из результатов образовательного процесса, демонстрирующим уровень обученности, интеллектуального и личностного развития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A2E83F-223B-4AD4-8F3D-D76E28704048}"/>
              </a:ext>
            </a:extLst>
          </p:cNvPr>
          <p:cNvSpPr/>
          <p:nvPr/>
        </p:nvSpPr>
        <p:spPr>
          <a:xfrm>
            <a:off x="1337664" y="223635"/>
            <a:ext cx="38385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Городской конкурс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профессионального мастерства работников </a:t>
            </a:r>
            <a:endParaRPr lang="en-US" sz="1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c</a:t>
            </a:r>
            <a:r>
              <a:rPr lang="ru-RU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феры</a:t>
            </a:r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дополнительного образования 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«Сердце отдаю детям-2025»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34B8F8F-1702-46D9-92A5-73FEB6D86334}"/>
              </a:ext>
            </a:extLst>
          </p:cNvPr>
          <p:cNvSpPr/>
          <p:nvPr/>
        </p:nvSpPr>
        <p:spPr>
          <a:xfrm>
            <a:off x="3468266" y="1872694"/>
            <a:ext cx="5195293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дипломов за два учебных года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6CDA83-08F4-4A37-91B6-414D5226818A}"/>
              </a:ext>
            </a:extLst>
          </p:cNvPr>
          <p:cNvSpPr txBox="1"/>
          <p:nvPr/>
        </p:nvSpPr>
        <p:spPr>
          <a:xfrm>
            <a:off x="3236569" y="2474893"/>
            <a:ext cx="2325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3 диплома </a:t>
            </a:r>
          </a:p>
          <a:p>
            <a:pPr algn="ctr"/>
            <a:r>
              <a:rPr lang="ru-RU" sz="1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призеров и победителей </a:t>
            </a:r>
          </a:p>
          <a:p>
            <a:pPr algn="ctr"/>
            <a:r>
              <a:rPr lang="ru-RU" sz="1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конкурсных мероприятий муниципального уровня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91D8A9-71E9-4AAB-AD90-6BE208900349}"/>
              </a:ext>
            </a:extLst>
          </p:cNvPr>
          <p:cNvSpPr txBox="1"/>
          <p:nvPr/>
        </p:nvSpPr>
        <p:spPr>
          <a:xfrm>
            <a:off x="5982853" y="2474893"/>
            <a:ext cx="2325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11 дипломов</a:t>
            </a:r>
          </a:p>
          <a:p>
            <a:pPr algn="ctr"/>
            <a:r>
              <a:rPr lang="ru-RU" sz="1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призеров и победителей </a:t>
            </a:r>
          </a:p>
          <a:p>
            <a:pPr algn="ctr"/>
            <a:r>
              <a:rPr lang="ru-RU" sz="1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конкурсных мероприятий регионального уровня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F60CF7-ABA4-4837-8C6E-B73AA0876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7" y="3121852"/>
            <a:ext cx="1563439" cy="221124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07096FB-3C01-43FC-9F26-A2B7E4BEC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11" y="3855487"/>
            <a:ext cx="1765801" cy="255097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F58A5E2-9518-4005-BCB3-7BD4C221F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50" y="4750579"/>
            <a:ext cx="2588888" cy="194166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453D1AE-6BC0-47FF-9727-B1E5AB38A6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4" y="1652359"/>
            <a:ext cx="2351960" cy="165869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677FE6F-5A80-4DAD-968E-82B1D389264F}"/>
              </a:ext>
            </a:extLst>
          </p:cNvPr>
          <p:cNvSpPr txBox="1"/>
          <p:nvPr/>
        </p:nvSpPr>
        <p:spPr>
          <a:xfrm>
            <a:off x="4294344" y="3532249"/>
            <a:ext cx="268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8 дипломов</a:t>
            </a:r>
          </a:p>
          <a:p>
            <a:pPr algn="ctr"/>
            <a:r>
              <a:rPr lang="ru-RU" sz="1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призеров и победителей </a:t>
            </a:r>
          </a:p>
          <a:p>
            <a:pPr algn="ctr"/>
            <a:r>
              <a:rPr lang="ru-RU" sz="1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конкурсных мероприятий международного уровня.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970331-921D-4152-88F9-F7B04A65DD5E}"/>
              </a:ext>
            </a:extLst>
          </p:cNvPr>
          <p:cNvSpPr txBox="1"/>
          <p:nvPr/>
        </p:nvSpPr>
        <p:spPr>
          <a:xfrm>
            <a:off x="6749507" y="4375141"/>
            <a:ext cx="5459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>
                <a:latin typeface="PT Astra Serif" panose="020A0603040505020204" pitchFamily="18" charset="-52"/>
                <a:ea typeface="PT Astra Serif" panose="020A0603040505020204" pitchFamily="18" charset="-52"/>
              </a:rPr>
              <a:t>Гран-при всероссийского</a:t>
            </a:r>
          </a:p>
          <a:p>
            <a:pPr algn="ctr"/>
            <a:r>
              <a:rPr lang="ru-RU" sz="1400" b="1">
                <a:latin typeface="PT Astra Serif" panose="020A0603040505020204" pitchFamily="18" charset="-52"/>
                <a:ea typeface="PT Astra Serif" panose="020A0603040505020204" pitchFamily="18" charset="-52"/>
              </a:rPr>
              <a:t>конкурса хореографических коллективов «Dance Аккорд».</a:t>
            </a:r>
          </a:p>
          <a:p>
            <a:pPr algn="ctr"/>
            <a:r>
              <a:rPr lang="ru-RU" sz="1400" b="1">
                <a:latin typeface="PT Astra Serif" panose="020A0603040505020204" pitchFamily="18" charset="-52"/>
                <a:ea typeface="PT Astra Serif" panose="020A0603040505020204" pitchFamily="18" charset="-52"/>
              </a:rPr>
              <a:t>26 дипломов</a:t>
            </a:r>
          </a:p>
          <a:p>
            <a:pPr algn="ctr"/>
            <a:r>
              <a:rPr lang="ru-RU" sz="1400" b="1">
                <a:latin typeface="PT Astra Serif" panose="020A0603040505020204" pitchFamily="18" charset="-52"/>
                <a:ea typeface="PT Astra Serif" panose="020A0603040505020204" pitchFamily="18" charset="-52"/>
              </a:rPr>
              <a:t>призеров и победителей </a:t>
            </a:r>
          </a:p>
          <a:p>
            <a:pPr algn="ctr"/>
            <a:r>
              <a:rPr lang="ru-RU" sz="1400" b="1">
                <a:latin typeface="PT Astra Serif" panose="020A0603040505020204" pitchFamily="18" charset="-52"/>
                <a:ea typeface="PT Astra Serif" panose="020A0603040505020204" pitchFamily="18" charset="-52"/>
              </a:rPr>
              <a:t>конкурсных мероприятий всероссийского уровня.</a:t>
            </a:r>
          </a:p>
          <a:p>
            <a:pPr algn="ctr"/>
            <a:r>
              <a:rPr lang="ru-RU" sz="1400" b="1">
                <a:latin typeface="PT Astra Serif" panose="020A0603040505020204" pitchFamily="18" charset="-52"/>
                <a:ea typeface="PT Astra Serif" panose="020A0603040505020204" pitchFamily="18" charset="-52"/>
              </a:rPr>
              <a:t>Участие в Гала-концерте  всероссийского</a:t>
            </a:r>
          </a:p>
          <a:p>
            <a:pPr algn="ctr"/>
            <a:r>
              <a:rPr lang="ru-RU" sz="1400" b="1">
                <a:latin typeface="PT Astra Serif" panose="020A0603040505020204" pitchFamily="18" charset="-52"/>
                <a:ea typeface="PT Astra Serif" panose="020A0603040505020204" pitchFamily="18" charset="-52"/>
              </a:rPr>
              <a:t>конкурса-фестиваля музыкально-художественного творчества «Рождение Звезды», Кремлевский Дворец Съездов.</a:t>
            </a:r>
          </a:p>
          <a:p>
            <a:pPr algn="ctr"/>
            <a:endParaRPr lang="ru-RU" sz="14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0CCD2D3-5284-476A-88C9-F0C1D94867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9234" y="2024010"/>
            <a:ext cx="3001545" cy="2247882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4A3B5F2-51EF-4CC4-8386-4F42D3DC2BD9}"/>
              </a:ext>
            </a:extLst>
          </p:cNvPr>
          <p:cNvSpPr/>
          <p:nvPr/>
        </p:nvSpPr>
        <p:spPr>
          <a:xfrm>
            <a:off x="7483876" y="6112619"/>
            <a:ext cx="4148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https://t.me/dvoretstabakova/2745?single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864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1DF0AE-9E3F-4445-890F-69108110A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26" y="0"/>
            <a:ext cx="1412003" cy="141200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A2E83F-223B-4AD4-8F3D-D76E28704048}"/>
              </a:ext>
            </a:extLst>
          </p:cNvPr>
          <p:cNvSpPr/>
          <p:nvPr/>
        </p:nvSpPr>
        <p:spPr>
          <a:xfrm>
            <a:off x="1370677" y="107093"/>
            <a:ext cx="34498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Городской конкурс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профессионального мастерства работников </a:t>
            </a:r>
            <a:endParaRPr lang="en-US" sz="1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c</a:t>
            </a:r>
            <a:r>
              <a:rPr lang="ru-RU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феры</a:t>
            </a:r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дополнительного образования 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«Сердце отдаю детям-2025»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851ADB9-689C-494F-92D7-BB227B3CF3E0}"/>
              </a:ext>
            </a:extLst>
          </p:cNvPr>
          <p:cNvCxnSpPr>
            <a:cxnSpLocks/>
          </p:cNvCxnSpPr>
          <p:nvPr/>
        </p:nvCxnSpPr>
        <p:spPr>
          <a:xfrm>
            <a:off x="5975324" y="1118586"/>
            <a:ext cx="0" cy="573941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22E8EC3-5D6D-45CB-9EAF-6DE4AC898C4F}"/>
              </a:ext>
            </a:extLst>
          </p:cNvPr>
          <p:cNvCxnSpPr>
            <a:cxnSpLocks/>
          </p:cNvCxnSpPr>
          <p:nvPr/>
        </p:nvCxnSpPr>
        <p:spPr>
          <a:xfrm>
            <a:off x="6060041" y="1118586"/>
            <a:ext cx="0" cy="573941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18BCE4D-CEBE-4B6D-AF11-393B6EB9896A}"/>
              </a:ext>
            </a:extLst>
          </p:cNvPr>
          <p:cNvSpPr/>
          <p:nvPr/>
        </p:nvSpPr>
        <p:spPr>
          <a:xfrm>
            <a:off x="4749555" y="768813"/>
            <a:ext cx="6822127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Достижения в конкурсном движении – показатель творческого роста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4867ABA-2BA4-448D-9976-7F5565189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325263"/>
              </p:ext>
            </p:extLst>
          </p:nvPr>
        </p:nvGraphicFramePr>
        <p:xfrm>
          <a:off x="412665" y="1519096"/>
          <a:ext cx="5365921" cy="51206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141550">
                  <a:extLst>
                    <a:ext uri="{9D8B030D-6E8A-4147-A177-3AD203B41FA5}">
                      <a16:colId xmlns:a16="http://schemas.microsoft.com/office/drawing/2014/main" val="1629285206"/>
                    </a:ext>
                  </a:extLst>
                </a:gridCol>
                <a:gridCol w="1224371">
                  <a:extLst>
                    <a:ext uri="{9D8B030D-6E8A-4147-A177-3AD203B41FA5}">
                      <a16:colId xmlns:a16="http://schemas.microsoft.com/office/drawing/2014/main" val="2671134446"/>
                    </a:ext>
                  </a:extLst>
                </a:gridCol>
              </a:tblGrid>
              <a:tr h="4049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Мероприятие, </a:t>
                      </a:r>
                    </a:p>
                    <a:p>
                      <a:pPr algn="ctr"/>
                      <a:r>
                        <a:rPr lang="ru-RU" sz="1400" dirty="0"/>
                        <a:t>год проведения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Награды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661562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Муниципальный этап Саратовского областного фестиваля детского творчества «На сцене», октябрь 2024, 2025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Дипломы </a:t>
                      </a:r>
                    </a:p>
                    <a:p>
                      <a:pPr algn="ctr"/>
                      <a:r>
                        <a:rPr lang="en-US" sz="1200" dirty="0"/>
                        <a:t>I</a:t>
                      </a:r>
                      <a:r>
                        <a:rPr lang="ru-RU" sz="1200" dirty="0"/>
                        <a:t> место</a:t>
                      </a:r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75356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Городской конкурс художественного творчества среди МУДО «Звездочки Саратова», 2024 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Лауреат</a:t>
                      </a:r>
                    </a:p>
                    <a:p>
                      <a:pPr algn="ctr"/>
                      <a:r>
                        <a:rPr lang="en-US" sz="1200" dirty="0"/>
                        <a:t>II</a:t>
                      </a:r>
                      <a:r>
                        <a:rPr lang="ru-RU" sz="1200" dirty="0"/>
                        <a:t> степени</a:t>
                      </a:r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541796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Областной фестиваль детского творчества </a:t>
                      </a:r>
                    </a:p>
                    <a:p>
                      <a:pPr algn="l"/>
                      <a:r>
                        <a:rPr lang="ru-RU" sz="1400" dirty="0"/>
                        <a:t>«На сцене», октябрь 2024, 2025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Лауреаты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</a:t>
                      </a:r>
                      <a:r>
                        <a:rPr lang="ru-RU" sz="1200" dirty="0"/>
                        <a:t>, </a:t>
                      </a:r>
                      <a:r>
                        <a:rPr lang="en-US" sz="1200" dirty="0"/>
                        <a:t>III </a:t>
                      </a:r>
                      <a:r>
                        <a:rPr lang="ru-RU" sz="1200" dirty="0"/>
                        <a:t>степени</a:t>
                      </a:r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127371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Всероссийский конкурс хореографических</a:t>
                      </a:r>
                    </a:p>
                    <a:p>
                      <a:pPr algn="l"/>
                      <a:r>
                        <a:rPr lang="ru-RU" sz="1400" dirty="0"/>
                        <a:t>коллективов «</a:t>
                      </a:r>
                      <a:r>
                        <a:rPr lang="ru-RU" sz="1400" dirty="0" err="1"/>
                        <a:t>Dance</a:t>
                      </a:r>
                      <a:r>
                        <a:rPr lang="ru-RU" sz="1400" dirty="0"/>
                        <a:t> Аккорд», ноябрь 2023, 2025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Гран-при,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Лауреат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</a:t>
                      </a:r>
                      <a:r>
                        <a:rPr lang="ru-RU" sz="1200" dirty="0"/>
                        <a:t> степени </a:t>
                      </a:r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251870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Всероссийский фестиваль-конкурс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хореографических коллективов «Танцующий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город», февраль 2024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Лауреат</a:t>
                      </a:r>
                    </a:p>
                    <a:p>
                      <a:pPr algn="ctr"/>
                      <a:r>
                        <a:rPr lang="en-US" sz="1200" dirty="0"/>
                        <a:t>II</a:t>
                      </a:r>
                      <a:r>
                        <a:rPr lang="ru-RU" sz="1200" dirty="0"/>
                        <a:t> степени</a:t>
                      </a:r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826177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III Всероссийский хореографический конкурс-</a:t>
                      </a:r>
                    </a:p>
                    <a:p>
                      <a:pPr algn="l"/>
                      <a:r>
                        <a:rPr lang="ru-RU" sz="1400" dirty="0"/>
                        <a:t>фестиваль «Танцующая страна», г. Нижний</a:t>
                      </a:r>
                    </a:p>
                    <a:p>
                      <a:pPr algn="l"/>
                      <a:r>
                        <a:rPr lang="ru-RU" sz="1400" dirty="0"/>
                        <a:t>Новгород, март 2024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 Лауреаты</a:t>
                      </a:r>
                    </a:p>
                    <a:p>
                      <a:pPr algn="ctr"/>
                      <a:r>
                        <a:rPr lang="en-US" sz="1200" dirty="0"/>
                        <a:t>II, III </a:t>
                      </a:r>
                      <a:r>
                        <a:rPr lang="ru-RU" sz="1200" dirty="0"/>
                        <a:t>степени</a:t>
                      </a:r>
                    </a:p>
                    <a:p>
                      <a:pPr algn="ctr"/>
                      <a:r>
                        <a:rPr lang="ru-RU" sz="1200" dirty="0"/>
                        <a:t>Дипломанты</a:t>
                      </a:r>
                    </a:p>
                    <a:p>
                      <a:pPr algn="ctr"/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I</a:t>
                      </a:r>
                      <a:r>
                        <a:rPr lang="ru-RU" sz="1200" dirty="0"/>
                        <a:t> степени</a:t>
                      </a:r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214408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Международный фестиваль «Призвание –</a:t>
                      </a:r>
                    </a:p>
                    <a:p>
                      <a:pPr algn="l"/>
                      <a:r>
                        <a:rPr lang="ru-RU" sz="1400" dirty="0"/>
                        <a:t>Артист», июль 2024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Лауреат</a:t>
                      </a:r>
                    </a:p>
                    <a:p>
                      <a:pPr algn="ctr"/>
                      <a:r>
                        <a:rPr lang="en-US" sz="1200" dirty="0"/>
                        <a:t>II</a:t>
                      </a:r>
                      <a:r>
                        <a:rPr lang="ru-RU" sz="1200" dirty="0"/>
                        <a:t> степени</a:t>
                      </a:r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 algn="ctr"/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44638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A816935D-D409-41B3-9677-922CCA7FB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244342"/>
              </p:ext>
            </p:extLst>
          </p:nvPr>
        </p:nvGraphicFramePr>
        <p:xfrm>
          <a:off x="6324638" y="1541962"/>
          <a:ext cx="5374798" cy="51816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33997">
                  <a:extLst>
                    <a:ext uri="{9D8B030D-6E8A-4147-A177-3AD203B41FA5}">
                      <a16:colId xmlns:a16="http://schemas.microsoft.com/office/drawing/2014/main" val="1629285206"/>
                    </a:ext>
                  </a:extLst>
                </a:gridCol>
                <a:gridCol w="1140801">
                  <a:extLst>
                    <a:ext uri="{9D8B030D-6E8A-4147-A177-3AD203B41FA5}">
                      <a16:colId xmlns:a16="http://schemas.microsoft.com/office/drawing/2014/main" val="2671134446"/>
                    </a:ext>
                  </a:extLst>
                </a:gridCol>
              </a:tblGrid>
              <a:tr h="43385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Мероприятие, </a:t>
                      </a:r>
                    </a:p>
                    <a:p>
                      <a:pPr algn="ctr"/>
                      <a:r>
                        <a:rPr lang="ru-RU" sz="1400" dirty="0"/>
                        <a:t>год проведения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Награды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661562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Областной конкурс хореографических</a:t>
                      </a:r>
                    </a:p>
                    <a:p>
                      <a:pPr algn="l"/>
                      <a:r>
                        <a:rPr lang="ru-RU" sz="1400" dirty="0"/>
                        <a:t>коллективов, имеющих звание «Народный</a:t>
                      </a:r>
                    </a:p>
                    <a:p>
                      <a:pPr algn="l"/>
                      <a:r>
                        <a:rPr lang="ru-RU" sz="1400" dirty="0"/>
                        <a:t>коллектив», «Образцовый коллектив»</a:t>
                      </a:r>
                    </a:p>
                    <a:p>
                      <a:pPr algn="l"/>
                      <a:r>
                        <a:rPr lang="ru-RU" sz="1400" dirty="0"/>
                        <a:t>«Авансцена» , апрель 2025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Лауреаты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</a:t>
                      </a:r>
                      <a:r>
                        <a:rPr lang="ru-RU" sz="1200" dirty="0"/>
                        <a:t> степени</a:t>
                      </a:r>
                    </a:p>
                    <a:p>
                      <a:pPr algn="ctr"/>
                      <a:r>
                        <a:rPr lang="ru-RU" sz="1200" dirty="0"/>
                        <a:t>Дипломанты</a:t>
                      </a:r>
                    </a:p>
                    <a:p>
                      <a:pPr algn="ctr"/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I</a:t>
                      </a:r>
                      <a:r>
                        <a:rPr lang="ru-RU" sz="1200" dirty="0"/>
                        <a:t> степени</a:t>
                      </a:r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75356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86-й Всероссийский конкурс-фестиваль</a:t>
                      </a:r>
                    </a:p>
                    <a:p>
                      <a:pPr algn="l"/>
                      <a:r>
                        <a:rPr lang="ru-RU" sz="1400" dirty="0"/>
                        <a:t>музыкально-художественного творчества</a:t>
                      </a:r>
                    </a:p>
                    <a:p>
                      <a:pPr algn="l"/>
                      <a:r>
                        <a:rPr lang="ru-RU" sz="1400" dirty="0"/>
                        <a:t>«Рождение Звезды», март 2025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Лауреат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</a:t>
                      </a:r>
                      <a:r>
                        <a:rPr lang="ru-RU" sz="1200" dirty="0"/>
                        <a:t> степени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127371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Всероссийский фестиваль военно- патриотического танца «Во имя Победы», май 2025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Лауреат</a:t>
                      </a:r>
                    </a:p>
                    <a:p>
                      <a:pPr algn="ctr"/>
                      <a:r>
                        <a:rPr lang="en-US" sz="1200" dirty="0"/>
                        <a:t>II</a:t>
                      </a:r>
                      <a:r>
                        <a:rPr lang="ru-RU" sz="1200" dirty="0"/>
                        <a:t> степени</a:t>
                      </a:r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712818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Международный фестиваль-конкурс</a:t>
                      </a:r>
                    </a:p>
                    <a:p>
                      <a:pPr algn="l"/>
                      <a:r>
                        <a:rPr lang="ru-RU" sz="1400" dirty="0"/>
                        <a:t>«Международные дни искусств в России», </a:t>
                      </a:r>
                    </a:p>
                    <a:p>
                      <a:pPr algn="l"/>
                      <a:r>
                        <a:rPr lang="ru-RU" sz="1400" dirty="0"/>
                        <a:t>г. Москва, январь 2025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Лауреаты</a:t>
                      </a:r>
                    </a:p>
                    <a:p>
                      <a:pPr algn="ctr"/>
                      <a:r>
                        <a:rPr lang="en-US" sz="1200" dirty="0"/>
                        <a:t>I, II</a:t>
                      </a:r>
                      <a:r>
                        <a:rPr lang="ru-RU" sz="1200" dirty="0"/>
                        <a:t>,</a:t>
                      </a:r>
                      <a:r>
                        <a:rPr lang="en-US" sz="1200" dirty="0"/>
                        <a:t> III </a:t>
                      </a:r>
                      <a:r>
                        <a:rPr lang="ru-RU" sz="1200" dirty="0"/>
                        <a:t>степени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251870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Международный грантовый фестиваль-конкурс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«Призвание артист», г. Санкт- Петербург, июнь 2025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Лауреат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</a:t>
                      </a:r>
                      <a:r>
                        <a:rPr lang="ru-RU" sz="1200" dirty="0"/>
                        <a:t> степени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826177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Всероссийский конкурс танцевальных</a:t>
                      </a:r>
                    </a:p>
                    <a:p>
                      <a:pPr algn="l"/>
                      <a:r>
                        <a:rPr lang="ru-RU" sz="1400" dirty="0"/>
                        <a:t>ансамблей «Хрустальный альянс», апрель 2025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Лауреаты</a:t>
                      </a:r>
                    </a:p>
                    <a:p>
                      <a:pPr algn="ctr"/>
                      <a:r>
                        <a:rPr lang="en-US" sz="1200" dirty="0"/>
                        <a:t>I, II</a:t>
                      </a:r>
                      <a:r>
                        <a:rPr lang="ru-RU" sz="1200" dirty="0"/>
                        <a:t>,</a:t>
                      </a:r>
                      <a:r>
                        <a:rPr lang="en-US" sz="1200" dirty="0"/>
                        <a:t> III </a:t>
                      </a:r>
                      <a:r>
                        <a:rPr lang="ru-RU" sz="1200" dirty="0"/>
                        <a:t>степени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214408"/>
                  </a:ext>
                </a:extLst>
              </a:tr>
              <a:tr h="4338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Всероссийский конкурс хореографического</a:t>
                      </a:r>
                    </a:p>
                    <a:p>
                      <a:pPr algn="l"/>
                      <a:r>
                        <a:rPr lang="ru-RU" sz="14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искусства « Виртуозы танца», апрель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Лауреат</a:t>
                      </a:r>
                    </a:p>
                    <a:p>
                      <a:pPr algn="ctr"/>
                      <a:r>
                        <a:rPr lang="en-US" sz="1200" dirty="0"/>
                        <a:t>III </a:t>
                      </a:r>
                      <a:r>
                        <a:rPr lang="ru-RU" sz="1200" dirty="0"/>
                        <a:t>степени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794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56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1DF0AE-9E3F-4445-890F-69108110A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26" y="0"/>
            <a:ext cx="1632001" cy="16320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A62E80-A220-4FDE-8827-A9A0D3788BAC}"/>
              </a:ext>
            </a:extLst>
          </p:cNvPr>
          <p:cNvSpPr/>
          <p:nvPr/>
        </p:nvSpPr>
        <p:spPr>
          <a:xfrm>
            <a:off x="5370990" y="346745"/>
            <a:ext cx="5868139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Воспитательный аспект реализации  ДООП. </a:t>
            </a:r>
          </a:p>
          <a:p>
            <a:pPr algn="ctr"/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Пространство для самореализации учащихся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A2E83F-223B-4AD4-8F3D-D76E28704048}"/>
              </a:ext>
            </a:extLst>
          </p:cNvPr>
          <p:cNvSpPr/>
          <p:nvPr/>
        </p:nvSpPr>
        <p:spPr>
          <a:xfrm>
            <a:off x="1337664" y="223635"/>
            <a:ext cx="38385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Городской конкурс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профессионального мастерства работников </a:t>
            </a:r>
            <a:endParaRPr lang="en-US" sz="1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c</a:t>
            </a:r>
            <a:r>
              <a:rPr lang="ru-RU" sz="1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феры</a:t>
            </a:r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дополнительного образования </a:t>
            </a:r>
          </a:p>
          <a:p>
            <a:pPr algn="ctr"/>
            <a:r>
              <a: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«Сердце отдаю детям-2025»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84CCC5-FC35-4FF1-9200-2A51B02E5C7B}"/>
              </a:ext>
            </a:extLst>
          </p:cNvPr>
          <p:cNvSpPr/>
          <p:nvPr/>
        </p:nvSpPr>
        <p:spPr>
          <a:xfrm>
            <a:off x="1073405" y="1538701"/>
            <a:ext cx="794630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участие в сетевом образовательном проекте «Диалог с искусством», реализованном совместно с ФГБУК «Саратовский художественный музей имени </a:t>
            </a:r>
            <a:r>
              <a:rPr 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А.Н.Радищева</a:t>
            </a: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реализация внутреннего творческого семейного проекта «7Я»;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участие во внутреннем социальном партнерстве, постановка крупных музыкальных форм совместно с вокальными объединениями;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участие в новогодних представлениях для школьников города, концертных программах </a:t>
            </a:r>
            <a:r>
              <a:rPr 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ДТДиМ</a:t>
            </a: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, города и области;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участие в гражданско-патриотических движениях, акциях города: «Окна Победы», «Поехали!», митинг-реквием «Выпускники выпускникам рокового 1941» и т.д.;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внутриучрежденческие акции, флешмобы: «Почему я </a:t>
            </a:r>
            <a:r>
              <a:rPr 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Табакович</a:t>
            </a: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?», приуроченные ко Дню отца, Дню матери и т.д.;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участие в акциях «Городские выходные», «Клуб семейного выходного дня» и др.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lvl="0">
              <a:defRPr/>
            </a:pPr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93441B-91D2-402A-9221-8EA0B4A5D7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89" t="15378" r="43932" b="7703"/>
          <a:stretch/>
        </p:blipFill>
        <p:spPr>
          <a:xfrm>
            <a:off x="9178425" y="1054632"/>
            <a:ext cx="2637751" cy="57412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A5A63C-D607-453B-8BD5-5F2425E06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63" y="4779773"/>
            <a:ext cx="2551457" cy="191307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CA29140-9896-4492-8A65-0D765400AC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70" t="28609" r="24899" b="15616"/>
          <a:stretch/>
        </p:blipFill>
        <p:spPr>
          <a:xfrm>
            <a:off x="5794521" y="4637142"/>
            <a:ext cx="3355760" cy="218738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C60DE21-FA26-4CA3-B2FA-1565DF63E7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8259" y="4779773"/>
            <a:ext cx="2856223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866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1250</Words>
  <Application>Microsoft Office PowerPoint</Application>
  <PresentationFormat>Широкоэкранный</PresentationFormat>
  <Paragraphs>234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PT Astra Serif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Кашкина</dc:creator>
  <cp:lastModifiedBy>Кашкина</cp:lastModifiedBy>
  <cp:revision>156</cp:revision>
  <dcterms:created xsi:type="dcterms:W3CDTF">2025-06-02T06:18:17Z</dcterms:created>
  <dcterms:modified xsi:type="dcterms:W3CDTF">2025-11-14T12:15:55Z</dcterms:modified>
</cp:coreProperties>
</file>