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51" r:id="rId9"/>
    <p:sldId id="349" r:id="rId10"/>
    <p:sldId id="350" r:id="rId11"/>
    <p:sldId id="334" r:id="rId12"/>
    <p:sldId id="263" r:id="rId13"/>
    <p:sldId id="265" r:id="rId14"/>
    <p:sldId id="266" r:id="rId15"/>
    <p:sldId id="335" r:id="rId16"/>
    <p:sldId id="267" r:id="rId17"/>
    <p:sldId id="279" r:id="rId18"/>
    <p:sldId id="336" r:id="rId19"/>
    <p:sldId id="268" r:id="rId20"/>
    <p:sldId id="269" r:id="rId21"/>
    <p:sldId id="270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294" r:id="rId33"/>
    <p:sldId id="295" r:id="rId34"/>
    <p:sldId id="296" r:id="rId35"/>
    <p:sldId id="297" r:id="rId36"/>
    <p:sldId id="298" r:id="rId37"/>
    <p:sldId id="341" r:id="rId38"/>
    <p:sldId id="327" r:id="rId39"/>
    <p:sldId id="329" r:id="rId40"/>
    <p:sldId id="328" r:id="rId41"/>
    <p:sldId id="310" r:id="rId42"/>
    <p:sldId id="339" r:id="rId43"/>
    <p:sldId id="312" r:id="rId44"/>
    <p:sldId id="311" r:id="rId45"/>
    <p:sldId id="313" r:id="rId46"/>
    <p:sldId id="314" r:id="rId47"/>
    <p:sldId id="318" r:id="rId48"/>
    <p:sldId id="319" r:id="rId49"/>
    <p:sldId id="333" r:id="rId50"/>
    <p:sldId id="342" r:id="rId51"/>
    <p:sldId id="330" r:id="rId52"/>
    <p:sldId id="352" r:id="rId53"/>
    <p:sldId id="353" r:id="rId54"/>
    <p:sldId id="354" r:id="rId55"/>
    <p:sldId id="355" r:id="rId56"/>
    <p:sldId id="356" r:id="rId57"/>
    <p:sldId id="357" r:id="rId58"/>
    <p:sldId id="343" r:id="rId59"/>
    <p:sldId id="345" r:id="rId60"/>
    <p:sldId id="346" r:id="rId61"/>
    <p:sldId id="347" r:id="rId62"/>
    <p:sldId id="337" r:id="rId63"/>
    <p:sldId id="358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 autoAdjust="0"/>
    <p:restoredTop sz="98736" autoAdjust="0"/>
  </p:normalViewPr>
  <p:slideViewPr>
    <p:cSldViewPr>
      <p:cViewPr varScale="1">
        <p:scale>
          <a:sx n="73" d="100"/>
          <a:sy n="73" d="100"/>
        </p:scale>
        <p:origin x="-12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92875166022594E-2"/>
          <c:y val="8.7180456955383664E-2"/>
          <c:w val="0.8081729657665665"/>
          <c:h val="0.6282076941491344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7</c:v>
                </c:pt>
                <c:pt idx="4">
                  <c:v>9</c:v>
                </c:pt>
                <c:pt idx="5">
                  <c:v>21</c:v>
                </c:pt>
                <c:pt idx="6">
                  <c:v>39</c:v>
                </c:pt>
                <c:pt idx="7">
                  <c:v>24</c:v>
                </c:pt>
                <c:pt idx="8">
                  <c:v>7</c:v>
                </c:pt>
                <c:pt idx="9">
                  <c:v>9</c:v>
                </c:pt>
                <c:pt idx="10">
                  <c:v>2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9</c:v>
                </c:pt>
                <c:pt idx="5">
                  <c:v>25</c:v>
                </c:pt>
                <c:pt idx="6">
                  <c:v>24</c:v>
                </c:pt>
                <c:pt idx="7">
                  <c:v>4</c:v>
                </c:pt>
                <c:pt idx="8">
                  <c:v>5</c:v>
                </c:pt>
                <c:pt idx="9">
                  <c:v>8</c:v>
                </c:pt>
                <c:pt idx="10">
                  <c:v>4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440256"/>
        <c:axId val="91441024"/>
        <c:axId val="92576384"/>
      </c:bar3DChart>
      <c:catAx>
        <c:axId val="91440256"/>
        <c:scaling>
          <c:orientation val="minMax"/>
        </c:scaling>
        <c:delete val="0"/>
        <c:axPos val="b"/>
        <c:majorTickMark val="out"/>
        <c:minorTickMark val="none"/>
        <c:tickLblPos val="nextTo"/>
        <c:crossAx val="91441024"/>
        <c:crosses val="autoZero"/>
        <c:auto val="1"/>
        <c:lblAlgn val="ctr"/>
        <c:lblOffset val="100"/>
        <c:noMultiLvlLbl val="0"/>
      </c:catAx>
      <c:valAx>
        <c:axId val="91441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440256"/>
        <c:crosses val="autoZero"/>
        <c:crossBetween val="between"/>
      </c:valAx>
      <c:serAx>
        <c:axId val="92576384"/>
        <c:scaling>
          <c:orientation val="minMax"/>
        </c:scaling>
        <c:delete val="1"/>
        <c:axPos val="b"/>
        <c:majorTickMark val="out"/>
        <c:minorTickMark val="none"/>
        <c:tickLblPos val="nextTo"/>
        <c:crossAx val="9144102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391E-498D-4F16-B8B2-B39A97B0CB75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F8AF5-4474-42F7-A4F8-2EE77E87F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F8AF5-4474-42F7-A4F8-2EE77E87F78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176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F8AF5-4474-42F7-A4F8-2EE77E87F78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15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F8AF5-4474-42F7-A4F8-2EE77E87F78D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9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920880" cy="3744416"/>
          </a:xfrm>
        </p:spPr>
        <p:txBody>
          <a:bodyPr>
            <a:noAutofit/>
          </a:bodyPr>
          <a:lstStyle/>
          <a:p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безопасности </a:t>
            </a:r>
            <a:b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охране жизни людей </a:t>
            </a:r>
            <a:b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водных объектах </a:t>
            </a:r>
            <a:b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летний период</a:t>
            </a:r>
            <a:endParaRPr lang="ru-RU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88640"/>
            <a:ext cx="6048672" cy="10801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Государственная инспекция по маломерным судам МЧС России по Саратовской области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6336" y="5902839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г.Саратов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69236" cy="14847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40" y="44625"/>
            <a:ext cx="1166529" cy="12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3168352"/>
          </a:xfrm>
        </p:spPr>
        <p:txBody>
          <a:bodyPr>
            <a:noAutofit/>
          </a:bodyPr>
          <a:lstStyle/>
          <a:p>
            <a:r>
              <a:rPr lang="ru-RU" sz="2800" dirty="0"/>
              <a:t>В последнее время все большую популярность приобретает подводный спорт или как его еще называют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«Дайвинг»</a:t>
            </a:r>
            <a:r>
              <a:rPr lang="ru-RU" sz="2800" dirty="0"/>
              <a:t>. </a:t>
            </a:r>
            <a:r>
              <a:rPr lang="ru-RU" sz="2800" dirty="0" smtClean="0"/>
              <a:t> Купив </a:t>
            </a:r>
            <a:r>
              <a:rPr lang="ru-RU" sz="2800" dirty="0"/>
              <a:t>подводное снаряжение, отдельные пловцы пытаются самостоятельно или в составе полуподпольных организаций, осваивать технику подводных погружений, заниматься подводной охотой, фото-, видео-съемкой и т.п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3284984"/>
            <a:ext cx="4392488" cy="3384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Не редко подобные занятия заканчиваются трагедией, Часто причиной гибели в воде являются: переохлаждение, переутомление, перегревание, переоценка собственных сил.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2" r="18078" b="12780"/>
          <a:stretch/>
        </p:blipFill>
        <p:spPr>
          <a:xfrm>
            <a:off x="4427116" y="3573016"/>
            <a:ext cx="4542894" cy="3016470"/>
          </a:xfrm>
        </p:spPr>
      </p:pic>
    </p:spTree>
    <p:extLst>
      <p:ext uri="{BB962C8B-B14F-4D97-AF65-F5344CB8AC3E}">
        <p14:creationId xmlns:p14="http://schemas.microsoft.com/office/powerpoint/2010/main" val="241446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0"/>
            <a:ext cx="8784975" cy="472514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воды для укрепления здоровья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людей</a:t>
            </a: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3000" dirty="0" smtClean="0"/>
              <a:t>Умение </a:t>
            </a:r>
            <a:r>
              <a:rPr lang="ru-RU" sz="3000" dirty="0"/>
              <a:t>плавать – жизненно необходимый навык для человека любого возраста. Однажды приобретённый навык плавания сохраняется у человека на всю жизнь.</a:t>
            </a:r>
            <a:br>
              <a:rPr lang="ru-RU" sz="3000" dirty="0"/>
            </a:br>
            <a:r>
              <a:rPr lang="ru-RU" sz="3000" dirty="0"/>
              <a:t>Занятия плаванием повышают защитные свойства иммунной системы крови — увеличивая сопротивляемость к инфекционным и простудным заболеваниям. А так же повышает интенсивность обмена веществ в организме, совершенствует работу вестибулярного аппарата, улучшают чувство равновесия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pic>
        <p:nvPicPr>
          <p:cNvPr id="4" name="Picture 7" descr="D:\Семейная\Ирина\Анимашки\плавание 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15712"/>
            <a:ext cx="3456384" cy="19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5456" y="4869160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Даже в таком полезном и приятном занятии нужно знать </a:t>
            </a:r>
            <a:r>
              <a:rPr lang="ru-RU" sz="2800" dirty="0" smtClean="0"/>
              <a:t>меру…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1638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Различаются три стадии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холодной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воды на организм при купании.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241376"/>
            <a:ext cx="6048672" cy="56166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Под влиянием холодной воды наступает сужение </a:t>
            </a:r>
            <a:r>
              <a:rPr lang="ru-RU" dirty="0"/>
              <a:t>кровеносных </a:t>
            </a:r>
            <a:r>
              <a:rPr lang="ru-RU" dirty="0" smtClean="0"/>
              <a:t>сосудов. Кожа становиться бледной и холодной, появляется озноб.</a:t>
            </a:r>
          </a:p>
          <a:p>
            <a:r>
              <a:rPr lang="ru-RU" dirty="0"/>
              <a:t>В результате усиления деятельности сердца кожные сосуды вскоре расширяются, кожа становится красной и разогревается</a:t>
            </a:r>
            <a:r>
              <a:rPr lang="ru-RU" dirty="0" smtClean="0"/>
              <a:t>. Ощущение </a:t>
            </a:r>
            <a:r>
              <a:rPr lang="ru-RU" dirty="0"/>
              <a:t>озноба сменяется приятным ощущением тепла и </a:t>
            </a:r>
            <a:r>
              <a:rPr lang="ru-RU" dirty="0" smtClean="0"/>
              <a:t>бодрости.</a:t>
            </a:r>
          </a:p>
          <a:p>
            <a:r>
              <a:rPr lang="ru-RU" dirty="0" smtClean="0"/>
              <a:t>Снова происходит сужение </a:t>
            </a:r>
            <a:r>
              <a:rPr lang="ru-RU" dirty="0"/>
              <a:t>сосудов, кожа при этом бледнеет, губы синеют, вновь появляется озноб</a:t>
            </a:r>
            <a:r>
              <a:rPr lang="ru-RU" dirty="0" smtClean="0"/>
              <a:t>. Это грозит серьезным заболеванием организма.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24744"/>
            <a:ext cx="2307148" cy="549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759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Переохлаждение и перегревание организма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2255079"/>
              </p:ext>
            </p:extLst>
          </p:nvPr>
        </p:nvGraphicFramePr>
        <p:xfrm>
          <a:off x="1115616" y="2708920"/>
          <a:ext cx="6840760" cy="2688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368152"/>
                <a:gridCol w="1440160"/>
                <a:gridCol w="1728192"/>
              </a:tblGrid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Температура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воды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Допустимое время пребывания в воде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+20°С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 минут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+17°С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 минут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+14°С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Купание запрещено</a:t>
                      </a:r>
                      <a:endParaRPr lang="ru-RU" dirty="0"/>
                    </a:p>
                  </a:txBody>
                  <a:tcPr/>
                </a:tc>
              </a:tr>
              <a:tr h="1032115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Перерыв между заходами в воду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 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минут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90 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минут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07504" y="692696"/>
            <a:ext cx="8928992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b="1" dirty="0" smtClean="0"/>
              <a:t>Переохлаждение организма</a:t>
            </a:r>
          </a:p>
          <a:p>
            <a:pPr algn="just"/>
            <a:r>
              <a:rPr lang="ru-RU" sz="2800" dirty="0"/>
              <a:t>Для предупреждения переохлаждения при нахождении (купании) в воде необходимо срочно следовать следующим требованиям: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661248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При температуре воды +10°С (человек может погибнуть от переохлаждения через 30 минут).</a:t>
            </a:r>
          </a:p>
        </p:txBody>
      </p:sp>
    </p:spTree>
    <p:extLst>
      <p:ext uri="{BB962C8B-B14F-4D97-AF65-F5344CB8AC3E}">
        <p14:creationId xmlns:p14="http://schemas.microsoft.com/office/powerpoint/2010/main" val="5165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696744" cy="49006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переохлаждения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27984" y="1385392"/>
            <a:ext cx="4464496" cy="547260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200" dirty="0" smtClean="0"/>
              <a:t>озноб</a:t>
            </a:r>
            <a:r>
              <a:rPr lang="ru-RU" sz="3200" dirty="0"/>
              <a:t>;</a:t>
            </a:r>
          </a:p>
          <a:p>
            <a:pPr lvl="0"/>
            <a:r>
              <a:rPr lang="ru-RU" sz="3200" dirty="0"/>
              <a:t>мышечная дрожь;</a:t>
            </a:r>
          </a:p>
          <a:p>
            <a:pPr lvl="0"/>
            <a:r>
              <a:rPr lang="ru-RU" sz="3200" dirty="0" err="1"/>
              <a:t>синюшность</a:t>
            </a:r>
            <a:r>
              <a:rPr lang="ru-RU" sz="3200" dirty="0"/>
              <a:t> кожных покровов губ;</a:t>
            </a:r>
          </a:p>
          <a:p>
            <a:pPr lvl="0"/>
            <a:r>
              <a:rPr lang="ru-RU" sz="3200" dirty="0"/>
              <a:t>понижение температуры тела;</a:t>
            </a:r>
          </a:p>
          <a:p>
            <a:pPr lvl="0"/>
            <a:r>
              <a:rPr lang="ru-RU" sz="3200" dirty="0"/>
              <a:t>появление «гусиной кожи»;</a:t>
            </a:r>
          </a:p>
          <a:p>
            <a:pPr lvl="0"/>
            <a:r>
              <a:rPr lang="ru-RU" sz="3200" dirty="0"/>
              <a:t>зевота, икота;</a:t>
            </a:r>
          </a:p>
          <a:p>
            <a:pPr lvl="0"/>
            <a:r>
              <a:rPr lang="ru-RU" sz="3200" dirty="0"/>
              <a:t>затемнение сознания.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124744"/>
            <a:ext cx="3942435" cy="5256584"/>
          </a:xfrm>
        </p:spPr>
      </p:pic>
    </p:spTree>
    <p:extLst>
      <p:ext uri="{BB962C8B-B14F-4D97-AF65-F5344CB8AC3E}">
        <p14:creationId xmlns:p14="http://schemas.microsoft.com/office/powerpoint/2010/main" val="29379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6632"/>
            <a:ext cx="8964488" cy="67413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У пострадавшего наступает апатия, сонливость, общая слабость, наблюдается поверхностное дыхание. Степень и скорость наступления переохлаждения зависит от температуры воды и адаптации организма к холоду</a:t>
            </a:r>
            <a:r>
              <a:rPr lang="ru-RU" b="1" dirty="0" smtClean="0"/>
              <a:t>. Различают </a:t>
            </a:r>
            <a:r>
              <a:rPr lang="ru-RU" b="1" dirty="0"/>
              <a:t>три степени переохлаждения: легкая, средняя, тяжелая.</a:t>
            </a:r>
          </a:p>
          <a:p>
            <a:r>
              <a:rPr lang="ru-RU" dirty="0"/>
              <a:t>При </a:t>
            </a:r>
            <a:r>
              <a:rPr lang="ru-RU" b="1" dirty="0"/>
              <a:t>средней</a:t>
            </a:r>
            <a:r>
              <a:rPr lang="ru-RU" dirty="0"/>
              <a:t> и </a:t>
            </a:r>
            <a:r>
              <a:rPr lang="ru-RU" b="1" dirty="0"/>
              <a:t>тяжелой</a:t>
            </a:r>
            <a:r>
              <a:rPr lang="ru-RU" dirty="0"/>
              <a:t> степени переохлаждения пострадавшего растирают шерстяной тканью, согревают под теплым душем, делают массаж всего тела и т.д. Согревание должно быть постепенным </a:t>
            </a:r>
            <a:r>
              <a:rPr lang="ru-RU" dirty="0" smtClean="0"/>
              <a:t>.</a:t>
            </a:r>
            <a:endParaRPr lang="ru-RU" sz="1200" dirty="0" smtClean="0"/>
          </a:p>
          <a:p>
            <a:endParaRPr lang="ru-RU" sz="1200" dirty="0"/>
          </a:p>
          <a:p>
            <a:r>
              <a:rPr lang="ru-RU" dirty="0"/>
              <a:t>Серьезную опасность представляет собой </a:t>
            </a:r>
            <a:r>
              <a:rPr lang="ru-RU" b="1" dirty="0" err="1"/>
              <a:t>холодовый</a:t>
            </a:r>
            <a:r>
              <a:rPr lang="ru-RU" b="1" dirty="0"/>
              <a:t> шок</a:t>
            </a:r>
            <a:r>
              <a:rPr lang="ru-RU" dirty="0"/>
              <a:t>, который может привести к остановке сердечной деятельности. </a:t>
            </a:r>
            <a:r>
              <a:rPr lang="ru-RU" dirty="0" err="1"/>
              <a:t>Холодовый</a:t>
            </a:r>
            <a:r>
              <a:rPr lang="ru-RU" dirty="0"/>
              <a:t> шок возникает при резком входе в воду путем падения, ныряния и иного быстрого погружения. Он также возможен при нырянии в глубину при переходе из поверхностного слоя воды, более теплого, в глубинные слои, порой значительно более холодные.</a:t>
            </a:r>
          </a:p>
        </p:txBody>
      </p:sp>
    </p:spTree>
    <p:extLst>
      <p:ext uri="{BB962C8B-B14F-4D97-AF65-F5344CB8AC3E}">
        <p14:creationId xmlns:p14="http://schemas.microsoft.com/office/powerpoint/2010/main" val="2069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164288" cy="18002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Перегревание организма: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/>
              <a:t/>
            </a:r>
            <a:br>
              <a:rPr lang="ru-RU" sz="2300" b="1" dirty="0"/>
            </a:br>
            <a:r>
              <a:rPr lang="ru-RU" sz="3100" b="1" dirty="0"/>
              <a:t>Признаками перегревания и солнечного удара, как правило, являются</a:t>
            </a:r>
            <a:r>
              <a:rPr lang="ru-RU" sz="3100" b="1" dirty="0" smtClean="0"/>
              <a:t>:</a:t>
            </a: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537520"/>
            <a:ext cx="5868144" cy="4320480"/>
          </a:xfrm>
        </p:spPr>
        <p:txBody>
          <a:bodyPr>
            <a:noAutofit/>
          </a:bodyPr>
          <a:lstStyle/>
          <a:p>
            <a:r>
              <a:rPr lang="ru-RU" dirty="0"/>
              <a:t>головная боль, покраснение лица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усталость</a:t>
            </a:r>
            <a:r>
              <a:rPr lang="ru-RU" dirty="0"/>
              <a:t>, носовое кровотечение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головокружение</a:t>
            </a:r>
            <a:r>
              <a:rPr lang="ru-RU" dirty="0"/>
              <a:t>, </a:t>
            </a:r>
            <a:r>
              <a:rPr lang="ru-RU" dirty="0" smtClean="0"/>
              <a:t>повышение температуры </a:t>
            </a:r>
            <a:r>
              <a:rPr lang="ru-RU" dirty="0"/>
              <a:t>тела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тошнота </a:t>
            </a:r>
            <a:r>
              <a:rPr lang="ru-RU" dirty="0"/>
              <a:t>(рвота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жажда;</a:t>
            </a:r>
          </a:p>
          <a:p>
            <a:r>
              <a:rPr lang="ru-RU" dirty="0" smtClean="0"/>
              <a:t>боли </a:t>
            </a:r>
            <a:r>
              <a:rPr lang="ru-RU" dirty="0"/>
              <a:t>в ногах и т.д.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06" y="1556792"/>
            <a:ext cx="3381594" cy="5110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701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гимс\БЕЗОПАСНОСТЬ НА ВОДНЫХ ОБЬЕКТАХ\разработка презентации\фото и памятки\g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1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0"/>
            <a:ext cx="9036496" cy="6858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Оказание доврачебной помощи заключается в простых правилах. Необходимо пострадавшего:</a:t>
            </a:r>
          </a:p>
          <a:p>
            <a:pPr lvl="0"/>
            <a:r>
              <a:rPr lang="ru-RU" sz="2900" dirty="0"/>
              <a:t>уложить в прохладное место, желательно на ветерок, в тень, приподняв голову;</a:t>
            </a:r>
          </a:p>
          <a:p>
            <a:pPr lvl="0"/>
            <a:r>
              <a:rPr lang="ru-RU" sz="2900" dirty="0"/>
              <a:t>снять ненужную одежду;</a:t>
            </a:r>
          </a:p>
          <a:p>
            <a:pPr lvl="0"/>
            <a:r>
              <a:rPr lang="ru-RU" sz="2900" dirty="0"/>
              <a:t>наложить холодный компресс на голову, шею, грудь; можно обернуть тело мокрой простыней, но необходимо помнить, что охлаждение не должно быть резким и быстрым;</a:t>
            </a:r>
          </a:p>
          <a:p>
            <a:pPr lvl="0"/>
            <a:r>
              <a:rPr lang="ru-RU" sz="2900" dirty="0"/>
              <a:t>напоить прохладной  водой (спиртосодержащие напитки категорически исключены, пиво также).</a:t>
            </a:r>
          </a:p>
          <a:p>
            <a:pPr marL="0" indent="0">
              <a:buNone/>
            </a:pPr>
            <a:r>
              <a:rPr lang="ru-RU" sz="2900" dirty="0"/>
              <a:t>Во всех случаях перегревания организма необходимо срочно вызвать медицинского работника.</a:t>
            </a:r>
          </a:p>
          <a:p>
            <a:pPr marL="0" indent="0">
              <a:buNone/>
            </a:pPr>
            <a:r>
              <a:rPr lang="ru-RU" sz="2900" dirty="0"/>
              <a:t>Предупреждение перегревания заключается в соблюдении норм приема солнечно-воздушных ванн, что особенно важно для детей, подростков и лиц, страдающих сердечно-сосудистыми заболеваниями. Особенно опасно долго сидеть на солнцепеке, т.к. помимо перегревания и солнечного удара,  возможен ожег кожного покрова тела.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7" descr="D:\Семейная\Ирина\Анимашки\пляж 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772" y="1154155"/>
            <a:ext cx="123722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47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поведения и меры безопасности людей на воде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1412776"/>
            <a:ext cx="8028384" cy="541887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600" dirty="0" smtClean="0"/>
              <a:t>Запрещается допускать </a:t>
            </a:r>
            <a:r>
              <a:rPr lang="ru-RU" sz="3600" dirty="0"/>
              <a:t>к мероприятиям на воде лиц, не умеющих плавать, не допущенных врачом и не прошедших инструктаж по правилам поведения на воде;</a:t>
            </a:r>
          </a:p>
          <a:p>
            <a:pPr lvl="0"/>
            <a:r>
              <a:rPr lang="ru-RU" sz="3600" dirty="0"/>
              <a:t>купание детей должно организовываться и проходить только под контролем взрослых, хорошо умеющих плавать;</a:t>
            </a:r>
          </a:p>
          <a:p>
            <a:pPr lvl="0"/>
            <a:r>
              <a:rPr lang="ru-RU" sz="3600" dirty="0"/>
              <a:t>купание лучше организовывать в утреннее и вечернее время, когда солнце греет, но нет опасности перегрева;</a:t>
            </a:r>
          </a:p>
          <a:p>
            <a:pPr lvl="0"/>
            <a:r>
              <a:rPr lang="ru-RU" sz="3600" dirty="0"/>
              <a:t>температура воды должна быть не ниже +18-19°С, а воздуха </a:t>
            </a:r>
            <a:r>
              <a:rPr lang="ru-RU" sz="3600" dirty="0" smtClean="0"/>
              <a:t>+</a:t>
            </a:r>
            <a:r>
              <a:rPr lang="ru-RU" sz="3600" dirty="0"/>
              <a:t>20-25°С;</a:t>
            </a:r>
          </a:p>
          <a:p>
            <a:pPr lvl="0"/>
            <a:r>
              <a:rPr lang="ru-RU" sz="3600" dirty="0"/>
              <a:t>входить в воду нужно осторожно, постепенно привыкая к разнице температур воды, воздуха и тела;</a:t>
            </a:r>
          </a:p>
          <a:p>
            <a:pPr lvl="0"/>
            <a:r>
              <a:rPr lang="ru-RU" sz="3600" dirty="0"/>
              <a:t>продолжительность купания зависти от состояния погоды, водоема и самочувствия человека.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76672"/>
            <a:ext cx="1821828" cy="1965421"/>
          </a:xfrm>
        </p:spPr>
      </p:pic>
    </p:spTree>
    <p:extLst>
      <p:ext uri="{BB962C8B-B14F-4D97-AF65-F5344CB8AC3E}">
        <p14:creationId xmlns:p14="http://schemas.microsoft.com/office/powerpoint/2010/main" val="12427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1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6192688"/>
          </a:xfrm>
        </p:spPr>
        <p:txBody>
          <a:bodyPr>
            <a:normAutofit fontScale="90000"/>
          </a:bodyPr>
          <a:lstStyle/>
          <a:p>
            <a:r>
              <a:rPr lang="ru-RU" sz="3300" b="1" dirty="0"/>
              <a:t>Вода – это грозная стихия, потенциальный источник многих ЧС, безжалостный убийца. </a:t>
            </a: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b="1" dirty="0" smtClean="0"/>
              <a:t>С </a:t>
            </a:r>
            <a:r>
              <a:rPr lang="ru-RU" sz="3300" b="1" dirty="0"/>
              <a:t>древних времен наводнения воспринимались людьми как самое страшное стихийное бедствие. Не случайно в религиях народов, в легендах, преданиях именно вода используется в качестве основного «наказания Господнего» за грехи человека. По всей вероятности, то связано  тем, что поверхность Земли на 2/3 покрыта водой. Мировой океан занимает площадь 361 миллион км</a:t>
            </a:r>
            <a:r>
              <a:rPr lang="ru-RU" sz="3300" b="1" baseline="50000" dirty="0"/>
              <a:t>2</a:t>
            </a:r>
            <a:r>
              <a:rPr lang="ru-RU" sz="3300" b="1" dirty="0"/>
              <a:t>, общий объем воды составляет на нашей планете 1380 миллионов км</a:t>
            </a:r>
            <a:r>
              <a:rPr lang="ru-RU" sz="3300" b="1" baseline="50000" dirty="0"/>
              <a:t>2</a:t>
            </a:r>
            <a:r>
              <a:rPr lang="ru-RU" sz="3300" b="1" dirty="0" smtClean="0"/>
              <a:t>.</a:t>
            </a:r>
            <a:endParaRPr lang="ru-RU" dirty="0"/>
          </a:p>
        </p:txBody>
      </p:sp>
      <p:pic>
        <p:nvPicPr>
          <p:cNvPr id="3" name="Picture 4" descr="D:\Семейная\Ирина\Анимашки\дельфин 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5724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D:\Семейная\Ирина\Анимашки\дельфин 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3848" y="5929313"/>
            <a:ext cx="5724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45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приемлемыми принято считать следующие режимы купания: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56518327"/>
              </p:ext>
            </p:extLst>
          </p:nvPr>
        </p:nvGraphicFramePr>
        <p:xfrm>
          <a:off x="539552" y="1196753"/>
          <a:ext cx="8003232" cy="2552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616"/>
                <a:gridCol w="4001616"/>
              </a:tblGrid>
              <a:tr h="86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Температура воды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Продолжительность купания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+18°С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6-8 минут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+20°С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10-12 минут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Более +20°С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15-20 минут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482" y="3789040"/>
            <a:ext cx="9109517" cy="3068960"/>
          </a:xfrm>
        </p:spPr>
        <p:txBody>
          <a:bodyPr>
            <a:no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Начинать купание следует при температуре воды не менее +20°С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следует купаться до озноба, что является признаком переохлаждения организма и может вызвать судороги мышц, остановку дыхания, потерю сознания и т.д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Судороги мышц вызываются длительным пребыванием в воде и часто служат причиной несчастных случаев. </a:t>
            </a:r>
          </a:p>
        </p:txBody>
      </p:sp>
    </p:spTree>
    <p:extLst>
      <p:ext uri="{BB962C8B-B14F-4D97-AF65-F5344CB8AC3E}">
        <p14:creationId xmlns:p14="http://schemas.microsoft.com/office/powerpoint/2010/main" val="334544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возникновении судорог: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500" y="908720"/>
            <a:ext cx="6696744" cy="15841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Кисти руки - нужно быстро и с силой сжать пальцы в кулак, сделать резкое, отбрасывающее движение рукой в наружную сторону и разжать кисть.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2749157"/>
            <a:ext cx="2374900" cy="2080412"/>
          </a:xfr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626768" y="2996952"/>
            <a:ext cx="6517232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Икроножной мышцы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 вдохнуть побольше воздуха, согнуться, двумя руками взять свою пострадавшую стопу за носок и сильно потянуть на себя, при этом ногу в колене не сгибать.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504" y="5085184"/>
            <a:ext cx="6624736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Мышцы бедра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Схватить пораженную ногу с наружной стороны ниже голени у лодыжки (под подъем) и, согнув ногу в колене, потянуть и прижать пятку ноги к ягодице. Чем выше и сильнее, тем лучше. </a:t>
            </a:r>
          </a:p>
        </p:txBody>
      </p:sp>
      <p:pic>
        <p:nvPicPr>
          <p:cNvPr id="1026" name="Picture 2" descr="C:\Documents and Settings\11\Рабочий стол\image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44106"/>
            <a:ext cx="1584176" cy="253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11\Рабочий стол\kms2-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839" y="908720"/>
            <a:ext cx="2575041" cy="174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09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9" y="8879"/>
            <a:ext cx="9144000" cy="197996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Не переохлаждайтесь и не перегревайтесь!</a:t>
            </a:r>
            <a:br>
              <a:rPr lang="ru-RU" sz="3200" b="1" dirty="0" smtClean="0"/>
            </a:br>
            <a:r>
              <a:rPr lang="ru-RU" sz="3200" b="1" dirty="0" smtClean="0"/>
              <a:t>После приема пищи сделайте перерыв 1,5-2 часа!</a:t>
            </a:r>
            <a:br>
              <a:rPr lang="ru-RU" sz="3200" b="1" dirty="0" smtClean="0"/>
            </a:br>
            <a:r>
              <a:rPr lang="ru-RU" sz="3200" b="1" dirty="0" smtClean="0"/>
              <a:t>Не купайтесь при температуре: </a:t>
            </a:r>
            <a:r>
              <a:rPr lang="ru-RU" sz="2400" b="1" dirty="0" smtClean="0"/>
              <a:t>воды – ниже 18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                                                  воздуха – ниже 22</a:t>
            </a:r>
            <a:endParaRPr lang="ru-RU" sz="2400" b="1" dirty="0"/>
          </a:p>
        </p:txBody>
      </p:sp>
      <p:pic>
        <p:nvPicPr>
          <p:cNvPr id="2050" name="Picture 2" descr="F:\гимс\БЕЗОПАСНОСТЬ НА ВОДНЫХ ОБЬЕКТАХ\разработка презентации\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3" y="1916832"/>
            <a:ext cx="7565473" cy="47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1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9695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Попав на быстрое течение не боритесь с ним!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/>
              <a:t>Плывите по течению постепенно приближаясь к берегу!</a:t>
            </a:r>
            <a:br>
              <a:rPr lang="ru-RU" sz="2800" dirty="0" smtClean="0"/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Водовороты представляют грозную опасность. </a:t>
            </a:r>
            <a:r>
              <a:rPr lang="ru-RU" sz="2800" dirty="0"/>
              <a:t>К ним не нужно приближаться. Попав в водоворот, нужно глубоко вдохнув, погрузиться под воду, где водоворот не обладает большой силой и, нырнув в сторону по течению, спокойно всплыть на </a:t>
            </a:r>
            <a:r>
              <a:rPr lang="ru-RU" sz="2800" dirty="0" smtClean="0"/>
              <a:t>поверхность</a:t>
            </a:r>
            <a:r>
              <a:rPr lang="ru-RU" sz="2800" dirty="0"/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F:\гимс\БЕЗОПАСНОСТЬ НА ВОДНЫХ ОБЬЕКТАХ\разработка презентации\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68224"/>
            <a:ext cx="6336704" cy="398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23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405"/>
            <a:ext cx="9144000" cy="174041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Не купайтесь у крутых обрывистых берегов с сильным течением, в заболоченных и заросших растительностью и местах!</a:t>
            </a:r>
            <a:endParaRPr lang="ru-RU" sz="3200" b="1" dirty="0"/>
          </a:p>
        </p:txBody>
      </p:sp>
      <p:pic>
        <p:nvPicPr>
          <p:cNvPr id="4098" name="Picture 2" descr="F:\гимс\БЕЗОПАСНОСТЬ НА ВОДНЫХ ОБЬЕКТАХ\разработка презентации\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999419" cy="495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5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98" y="0"/>
            <a:ext cx="9144000" cy="3240360"/>
          </a:xfrm>
        </p:spPr>
        <p:txBody>
          <a:bodyPr>
            <a:noAutofit/>
          </a:bodyPr>
          <a:lstStyle/>
          <a:p>
            <a:r>
              <a:rPr lang="ru-RU" sz="2600" dirty="0"/>
              <a:t>В водоемах, заросших водорослями и иными растениями, купание настоятельно не рекомендуется. Если же  пловец попадает на такие участки акватории, то плыть нужно медленно у самой поверхности, не задевая растения. Если все же руки или ноги спутываются водорослями, нельзя делать резких движений. Нужно  освободится от растений, спокойно плавно плыть обратно по уже пройденному пути.</a:t>
            </a:r>
            <a:endParaRPr lang="ru-RU" sz="2600" b="1" dirty="0"/>
          </a:p>
        </p:txBody>
      </p:sp>
      <p:pic>
        <p:nvPicPr>
          <p:cNvPr id="5122" name="Picture 2" descr="F:\гимс\БЕЗОПАСНОСТЬ НА ВОДНЫХ ОБЬЕКТАХ\разработка презентации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5938166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7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 купайтесь в штормовую погоду!</a:t>
            </a:r>
            <a:br>
              <a:rPr lang="ru-RU" b="1" dirty="0" smtClean="0"/>
            </a:br>
            <a:r>
              <a:rPr lang="ru-RU" b="1" dirty="0" smtClean="0"/>
              <a:t>Берегитесь волны!</a:t>
            </a:r>
            <a:endParaRPr lang="ru-RU" b="1" dirty="0"/>
          </a:p>
        </p:txBody>
      </p:sp>
      <p:pic>
        <p:nvPicPr>
          <p:cNvPr id="6146" name="Picture 2" descr="F:\гимс\БЕЗОПАСНОСТЬ НА ВОДНЫХ ОБЬЕКТАХ\разработка презентации\1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519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Семейная\Ирина\Анимашки\волны 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4550"/>
            <a:ext cx="17145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Семейная\Ирина\Анимашки\волны 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70" y="5924550"/>
            <a:ext cx="17145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Семейная\Ирина\Анимашки\волны 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70" y="5924550"/>
            <a:ext cx="195431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Семейная\Ирина\Анимашки\волны 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924550"/>
            <a:ext cx="187220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Семейная\Ирина\Анимашки\волны 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901962"/>
            <a:ext cx="188462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33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289" y="-3836"/>
            <a:ext cx="9144000" cy="270892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Не ныряйте в незнакомых местах!</a:t>
            </a:r>
            <a:br>
              <a:rPr lang="ru-RU" sz="3200" b="1" dirty="0" smtClean="0"/>
            </a:br>
            <a:r>
              <a:rPr lang="ru-RU" sz="3200" b="1" dirty="0" smtClean="0"/>
              <a:t>Не известно, что там может оказаться на дне!</a:t>
            </a:r>
            <a:br>
              <a:rPr lang="ru-RU" sz="3200" b="1" dirty="0" smtClean="0"/>
            </a:br>
            <a:r>
              <a:rPr lang="ru-RU" sz="3200" dirty="0"/>
              <a:t>Прыжки в воду с естественных и искусственных объектов, не предназначенных для этих целей, </a:t>
            </a:r>
            <a:r>
              <a:rPr lang="ru-RU" sz="3200" u="sng" dirty="0"/>
              <a:t>категорически запрещены</a:t>
            </a:r>
            <a:r>
              <a:rPr lang="ru-RU" sz="3200" dirty="0" smtClean="0"/>
              <a:t>.</a:t>
            </a:r>
            <a:endParaRPr lang="ru-RU" sz="3200" b="1" dirty="0"/>
          </a:p>
        </p:txBody>
      </p:sp>
      <p:pic>
        <p:nvPicPr>
          <p:cNvPr id="7170" name="Picture 2" descr="F:\гимс\БЕЗОПАСНОСТЬ НА ВОДНЫХ ОБЬЕКТАХ\разработка презентации\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44521"/>
            <a:ext cx="6912768" cy="409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76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5679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Не подплывайте к проходящим судам.</a:t>
            </a:r>
            <a:br>
              <a:rPr lang="ru-RU" sz="3200" b="1" dirty="0" smtClean="0"/>
            </a:br>
            <a:r>
              <a:rPr lang="ru-RU" sz="3200" b="1" dirty="0" smtClean="0"/>
              <a:t>Не взбирайтесь на технические предупредительные знаки!</a:t>
            </a:r>
            <a:endParaRPr lang="ru-RU" sz="3200" b="1" dirty="0"/>
          </a:p>
        </p:txBody>
      </p:sp>
      <p:pic>
        <p:nvPicPr>
          <p:cNvPr id="8194" name="Picture 2" descr="F:\гимс\БЕЗОПАСНОСТЬ НА ВОДНЫХ ОБЬЕКТАХ\разработка презентации\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08454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06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526" y="116632"/>
            <a:ext cx="9144000" cy="129614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Не заплывайте далеко от берега на надувных матрасах и автомобильных камерах!</a:t>
            </a:r>
            <a:endParaRPr lang="ru-RU" sz="3200" b="1" dirty="0"/>
          </a:p>
        </p:txBody>
      </p:sp>
      <p:pic>
        <p:nvPicPr>
          <p:cNvPr id="9218" name="Picture 2" descr="F:\гимс\БЕЗОПАСНОСТЬ НА ВОДНЫХ ОБЬЕКТАХ\разработка презентации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51" y="1340768"/>
            <a:ext cx="8515669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Семейная\Ирина\Анимашки\купание 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89971"/>
            <a:ext cx="2701376" cy="18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92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2146250"/>
          </a:xfrm>
        </p:spPr>
        <p:txBody>
          <a:bodyPr>
            <a:noAutofit/>
          </a:bodyPr>
          <a:lstStyle/>
          <a:p>
            <a:r>
              <a:rPr lang="ru-RU" sz="2800" dirty="0"/>
              <a:t>На нашей планете всегда есть возможность оказаться в воде: она покрывает 71 процент земной поверхности.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Практически </a:t>
            </a:r>
            <a:r>
              <a:rPr lang="ru-RU" sz="2800" b="1" dirty="0"/>
              <a:t>любой водный объект: море, озеро, водохранилище, река несет в себе потенциальную опасность.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4132003" cy="27363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40968"/>
            <a:ext cx="4500500" cy="3600400"/>
          </a:xfrm>
        </p:spPr>
      </p:pic>
      <p:pic>
        <p:nvPicPr>
          <p:cNvPr id="7" name="Picture 4" descr="D:\Семейная\Ирина\Анимашки\плавание 1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466262"/>
            <a:ext cx="21431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14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72819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Не используйте для плавания самодельные устройства!</a:t>
            </a:r>
            <a:br>
              <a:rPr lang="ru-RU" sz="3200" b="1" dirty="0" smtClean="0"/>
            </a:br>
            <a:r>
              <a:rPr lang="ru-RU" sz="2800" b="1" dirty="0" smtClean="0"/>
              <a:t>Они могут не выдержать ваш вес и перевернуться.</a:t>
            </a:r>
            <a:endParaRPr lang="ru-RU" sz="2800" b="1" dirty="0"/>
          </a:p>
        </p:txBody>
      </p:sp>
      <p:pic>
        <p:nvPicPr>
          <p:cNvPr id="10242" name="Picture 2" descr="F:\гимс\БЕЗОПАСНОСТЬ НА ВОДНЫХ ОБЬЕКТАХ\разработка презентации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44824"/>
            <a:ext cx="7776865" cy="474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8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227687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Не стой и не играй в тех местах, откуда можно    свалиться в воду!</a:t>
            </a:r>
            <a:br>
              <a:rPr lang="ru-RU" sz="2800" b="1" dirty="0" smtClean="0"/>
            </a:br>
            <a:r>
              <a:rPr lang="ru-RU" sz="2800" dirty="0"/>
              <a:t>Дети моложе 7 лет не могут находиться у воды без сопровождения взрослых, хорошо умеющих плавать.</a:t>
            </a:r>
            <a:endParaRPr lang="ru-RU" sz="2800" b="1" dirty="0"/>
          </a:p>
        </p:txBody>
      </p:sp>
      <p:pic>
        <p:nvPicPr>
          <p:cNvPr id="11266" name="Picture 2" descr="F:\гимс\БЕЗОПАСНОСТЬ НА ВОДНЫХ ОБЬЕКТАХ\разработка презентации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39550"/>
            <a:ext cx="7363377" cy="461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79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средства и методы спасения 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воде: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19" y="1484784"/>
            <a:ext cx="8872453" cy="23762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предметы</a:t>
            </a:r>
            <a:r>
              <a:rPr lang="ru-RU" dirty="0"/>
              <a:t>, увеличивающие плавучесть человека: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спасательный </a:t>
            </a:r>
            <a:r>
              <a:rPr lang="ru-RU" dirty="0"/>
              <a:t>круг, «конец Александрова», спасательные </a:t>
            </a:r>
            <a:r>
              <a:rPr lang="ru-RU" dirty="0" smtClean="0"/>
              <a:t>шары Суслова,  </a:t>
            </a:r>
            <a:r>
              <a:rPr lang="ru-RU" dirty="0" smtClean="0"/>
              <a:t>спасательный жилет, </a:t>
            </a:r>
            <a:r>
              <a:rPr lang="ru-RU" dirty="0" smtClean="0"/>
              <a:t>подручные средства;</a:t>
            </a:r>
            <a:endParaRPr lang="ru-RU" dirty="0"/>
          </a:p>
          <a:p>
            <a:pPr marL="0" indent="0" algn="ctr">
              <a:buNone/>
            </a:pPr>
            <a:r>
              <a:rPr lang="ru-RU" dirty="0" err="1"/>
              <a:t>плавсредства</a:t>
            </a:r>
            <a:r>
              <a:rPr lang="ru-RU" dirty="0"/>
              <a:t>: лодка, плот, надувной матрац;</a:t>
            </a:r>
          </a:p>
          <a:p>
            <a:pPr marL="0" indent="0" algn="ctr">
              <a:buNone/>
            </a:pPr>
            <a:r>
              <a:rPr lang="ru-RU" dirty="0"/>
              <a:t>приближение к утопающему по берегу, либо вплавь, извлечение его из воды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16" y="3825044"/>
            <a:ext cx="3861900" cy="2896425"/>
          </a:xfrm>
        </p:spPr>
      </p:pic>
      <p:pic>
        <p:nvPicPr>
          <p:cNvPr id="12290" name="Picture 2" descr="C:\Documents and Settings\11\Рабочий стол\Junior_5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923">
            <a:off x="224805" y="3802945"/>
            <a:ext cx="1741327" cy="238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11\Рабочий стол\large_lifebu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820">
            <a:off x="7051135" y="3802717"/>
            <a:ext cx="1922062" cy="28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54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6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6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450" y="184602"/>
            <a:ext cx="9144000" cy="3212976"/>
          </a:xfrm>
        </p:spPr>
        <p:txBody>
          <a:bodyPr>
            <a:noAutofit/>
          </a:bodyPr>
          <a:lstStyle/>
          <a:p>
            <a:r>
              <a:rPr lang="ru-RU" sz="3000" b="1" u="sng" dirty="0"/>
              <a:t>Спасательный круг</a:t>
            </a:r>
            <a:r>
              <a:rPr lang="ru-RU" sz="3000" dirty="0"/>
              <a:t> — средство для оказания помощи утопающим. Является поплавком из твердого плавучего материала в форме </a:t>
            </a:r>
            <a:r>
              <a:rPr lang="ru-RU" sz="3000" dirty="0" smtClean="0"/>
              <a:t>«</a:t>
            </a:r>
            <a:r>
              <a:rPr lang="ru-RU" sz="3000" dirty="0"/>
              <a:t>бублика</a:t>
            </a:r>
            <a:r>
              <a:rPr lang="ru-RU" sz="3000" dirty="0" smtClean="0"/>
              <a:t>» </a:t>
            </a:r>
            <a:r>
              <a:rPr lang="ru-RU" sz="3000" dirty="0"/>
              <a:t>или подковы. Окрашивается в </a:t>
            </a:r>
            <a:r>
              <a:rPr lang="ru-RU" sz="3000" dirty="0" smtClean="0"/>
              <a:t>яркий, заметный цвет— </a:t>
            </a:r>
            <a:r>
              <a:rPr lang="ru-RU" sz="3000" dirty="0"/>
              <a:t>ярко-оранжевый или красный, возможно, с несколькими белыми полосами.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На </a:t>
            </a:r>
            <a:r>
              <a:rPr lang="ru-RU" sz="3000" dirty="0"/>
              <a:t>круге закреплён </a:t>
            </a:r>
            <a:r>
              <a:rPr lang="ru-RU" sz="3000" dirty="0" smtClean="0"/>
              <a:t>леер. </a:t>
            </a:r>
            <a:endParaRPr lang="ru-RU" sz="3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50994"/>
            <a:ext cx="3742188" cy="3430479"/>
          </a:xfrm>
        </p:spPr>
      </p:pic>
      <p:sp>
        <p:nvSpPr>
          <p:cNvPr id="5" name="TextBox 4"/>
          <p:cNvSpPr txBox="1"/>
          <p:nvPr/>
        </p:nvSpPr>
        <p:spPr>
          <a:xfrm>
            <a:off x="231120" y="3429000"/>
            <a:ext cx="48245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Стандартный спасательный круг имеет внешний </a:t>
            </a:r>
            <a:r>
              <a:rPr lang="ru-RU" sz="2600" dirty="0" smtClean="0"/>
              <a:t>диаметр </a:t>
            </a:r>
            <a:r>
              <a:rPr lang="ru-RU" sz="2600" dirty="0"/>
              <a:t>760–680 мм, </a:t>
            </a:r>
            <a:r>
              <a:rPr lang="ru-RU" sz="2600" dirty="0" smtClean="0"/>
              <a:t>внутренний</a:t>
            </a:r>
            <a:r>
              <a:rPr lang="ru-RU" sz="2600" dirty="0"/>
              <a:t> — 440 мм, ширину кольца — 100–160 мм, толщину круга — 80–100 мм</a:t>
            </a:r>
            <a:r>
              <a:rPr lang="ru-RU" sz="2600" dirty="0" smtClean="0"/>
              <a:t>. </a:t>
            </a:r>
            <a:r>
              <a:rPr lang="ru-RU" sz="2600" dirty="0"/>
              <a:t>Вес спасательных кругов варьируется от 4,5 до 7,0 </a:t>
            </a:r>
            <a:r>
              <a:rPr lang="ru-RU" sz="2600" dirty="0" smtClean="0"/>
              <a:t>кг, </a:t>
            </a:r>
            <a:r>
              <a:rPr lang="ru-RU" sz="2600" dirty="0"/>
              <a:t>плавучесть порядка 14 кг</a:t>
            </a:r>
          </a:p>
        </p:txBody>
      </p:sp>
    </p:spTree>
    <p:extLst>
      <p:ext uri="{BB962C8B-B14F-4D97-AF65-F5344CB8AC3E}">
        <p14:creationId xmlns:p14="http://schemas.microsoft.com/office/powerpoint/2010/main" val="276942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592288"/>
          </a:xfrm>
        </p:spPr>
        <p:txBody>
          <a:bodyPr>
            <a:noAutofit/>
          </a:bodyPr>
          <a:lstStyle/>
          <a:p>
            <a:r>
              <a:rPr lang="ru-RU" sz="2800" b="1" u="sng" dirty="0"/>
              <a:t>Спасательный конец Александрова</a:t>
            </a:r>
            <a:r>
              <a:rPr lang="ru-RU" sz="2800" dirty="0"/>
              <a:t> — средство для оказания помощи утопающим. Представляет собой плавучий линь, обычно из </a:t>
            </a:r>
            <a:r>
              <a:rPr lang="ru-RU" sz="2800" dirty="0" smtClean="0"/>
              <a:t>полипропилена, </a:t>
            </a:r>
            <a:r>
              <a:rPr lang="ru-RU" sz="2800" dirty="0"/>
              <a:t>длиной около 30 м, с петлёй диаметром около 40 см и двумя поплавками </a:t>
            </a:r>
            <a:r>
              <a:rPr lang="ru-RU" sz="2800" dirty="0" smtClean="0"/>
              <a:t>яркого - оранжевого </a:t>
            </a:r>
            <a:r>
              <a:rPr lang="ru-RU" sz="2800" dirty="0"/>
              <a:t>цвета.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645024"/>
            <a:ext cx="5217553" cy="3024860"/>
          </a:xfrm>
        </p:spPr>
      </p:pic>
      <p:pic>
        <p:nvPicPr>
          <p:cNvPr id="19458" name="Picture 2" descr="C:\Documents and Settings\11\Рабочий стол\spkon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378101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8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3717032"/>
          </a:xfrm>
        </p:spPr>
        <p:txBody>
          <a:bodyPr>
            <a:noAutofit/>
          </a:bodyPr>
          <a:lstStyle/>
          <a:p>
            <a:r>
              <a:rPr lang="ru-RU" sz="2800" b="1" u="sng" dirty="0"/>
              <a:t>Спасательные шары </a:t>
            </a:r>
            <a:r>
              <a:rPr lang="ru-RU" sz="2800" b="1" u="sng" dirty="0" smtClean="0"/>
              <a:t>Суслова -</a:t>
            </a:r>
            <a:r>
              <a:rPr lang="ru-RU" sz="2800" b="1" dirty="0" smtClean="0"/>
              <a:t> </a:t>
            </a:r>
            <a:r>
              <a:rPr lang="ru-RU" sz="2800" dirty="0"/>
              <a:t>два пробковых или пенопластовых шара диаметром 25–30 см, которые обтягиваются плотной материей и окрашиваются один в белый цвет, а другой — в красный</a:t>
            </a:r>
            <a:r>
              <a:rPr lang="ru-RU" sz="2800" dirty="0" smtClean="0"/>
              <a:t>.</a:t>
            </a:r>
            <a:r>
              <a:rPr lang="ru-RU" sz="2600" dirty="0" smtClean="0"/>
              <a:t> </a:t>
            </a:r>
            <a:r>
              <a:rPr lang="ru-RU" sz="2600" dirty="0"/>
              <a:t>Между собой шары соединены веревкой 40—60 см, посредине которой имеется петля. При бросании шар надо держать за петлю, раскрутить, вращая над головой (3—4 оборота), и бросить в нужном направлении. Потерпевший ложится грудью на веревку, при этом шары оказываются расположенными возле подмышек.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42854"/>
            <a:ext cx="8064484" cy="3111698"/>
          </a:xfrm>
        </p:spPr>
      </p:pic>
    </p:spTree>
    <p:extLst>
      <p:ext uri="{BB962C8B-B14F-4D97-AF65-F5344CB8AC3E}">
        <p14:creationId xmlns:p14="http://schemas.microsoft.com/office/powerpoint/2010/main" val="23633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3212976"/>
          </a:xfrm>
        </p:spPr>
        <p:txBody>
          <a:bodyPr>
            <a:noAutofit/>
          </a:bodyPr>
          <a:lstStyle/>
          <a:p>
            <a:r>
              <a:rPr lang="ru-RU" sz="3200" b="1" u="sng" dirty="0"/>
              <a:t>Спасательный жилет</a:t>
            </a:r>
            <a:r>
              <a:rPr lang="ru-RU" sz="3200" u="sng" dirty="0"/>
              <a:t> </a:t>
            </a:r>
            <a:r>
              <a:rPr lang="ru-RU" sz="3200" dirty="0"/>
              <a:t>— средство для поддержки человека на воде. Обычно имеет </a:t>
            </a:r>
            <a:r>
              <a:rPr lang="ru-RU" sz="3200" dirty="0" smtClean="0"/>
              <a:t>ярко – оранжевый цвет. </a:t>
            </a:r>
            <a:r>
              <a:rPr lang="ru-RU" sz="3200" dirty="0"/>
              <a:t>Наполняется либо </a:t>
            </a:r>
            <a:r>
              <a:rPr lang="ru-RU" sz="3200" dirty="0" smtClean="0"/>
              <a:t>воздухом, </a:t>
            </a:r>
            <a:r>
              <a:rPr lang="ru-RU" sz="3200" dirty="0"/>
              <a:t>либо </a:t>
            </a:r>
            <a:r>
              <a:rPr lang="ru-RU" sz="3200" dirty="0" smtClean="0"/>
              <a:t>пенопластом. </a:t>
            </a:r>
            <a:r>
              <a:rPr lang="ru-RU" sz="3200" dirty="0"/>
              <a:t>Бывает в виде как, собственно, жилета, так и в форме нагрудника, </a:t>
            </a:r>
            <a:r>
              <a:rPr lang="ru-RU" sz="3200" dirty="0" smtClean="0"/>
              <a:t>пояса и </a:t>
            </a:r>
            <a:r>
              <a:rPr lang="ru-RU" sz="3200" dirty="0"/>
              <a:t>т. п.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2338819" cy="35283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94" y="3140968"/>
            <a:ext cx="5395760" cy="3594839"/>
          </a:xfrm>
        </p:spPr>
      </p:pic>
    </p:spTree>
    <p:extLst>
      <p:ext uri="{BB962C8B-B14F-4D97-AF65-F5344CB8AC3E}">
        <p14:creationId xmlns:p14="http://schemas.microsoft.com/office/powerpoint/2010/main" val="109928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может выручить находчивость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836712"/>
            <a:ext cx="8784976" cy="360039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Спасательными средствами могут стать предметы обладающие </a:t>
            </a:r>
            <a:r>
              <a:rPr lang="ru-RU" dirty="0" smtClean="0"/>
              <a:t>плавучестью: </a:t>
            </a:r>
            <a:r>
              <a:rPr lang="ru-RU" dirty="0"/>
              <a:t>дощечки, куски фанеры, бревна, пустые пластиковые бутылки, канистры, надувные </a:t>
            </a:r>
            <a:r>
              <a:rPr lang="ru-RU" dirty="0" smtClean="0"/>
              <a:t>матрасы (игрушки) </a:t>
            </a:r>
            <a:r>
              <a:rPr lang="ru-RU" dirty="0"/>
              <a:t>и др.</a:t>
            </a:r>
          </a:p>
          <a:p>
            <a:pPr marL="0" indent="0" algn="ctr">
              <a:buNone/>
            </a:pPr>
            <a:r>
              <a:rPr lang="ru-RU" dirty="0"/>
              <a:t>В момент опасности нельзя думать о том, что вы порвете одежду, что-то потеряете или испортите.     </a:t>
            </a:r>
            <a:r>
              <a:rPr lang="ru-RU" b="1" dirty="0"/>
              <a:t>Главное — спасти человека.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 descr="http://umc-kurgan.ucoz.ru/Kartinki/biblioteka_go/bezop_na_vode/21b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4104456" cy="250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umc-kurgan.ucoz.ru/Kartinki/biblioteka_go/bezop_na_vode/21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744416" cy="2553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12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448272"/>
          </a:xfrm>
        </p:spPr>
        <p:txBody>
          <a:bodyPr>
            <a:noAutofit/>
          </a:bodyPr>
          <a:lstStyle/>
          <a:p>
            <a:r>
              <a:rPr lang="ru-RU" sz="2800" dirty="0"/>
              <a:t>При оказании помощи утопающему могут использоваться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лодки</a:t>
            </a:r>
            <a:r>
              <a:rPr lang="ru-RU" sz="2800" dirty="0"/>
              <a:t>. Приближаться к пострадавшему нужно очень осторожно, с учетом направления ветра и течения, чтобы не нанести ему травму веслом, корпусом лодки, мотором. Пострадавшего можно поднять на борт или транспортировать к берегу по воде.</a:t>
            </a:r>
          </a:p>
        </p:txBody>
      </p:sp>
      <p:pic>
        <p:nvPicPr>
          <p:cNvPr id="13314" name="Picture 2" descr="F:\гимс\БЕЗОПАСНОСТЬ НА ВОДНЫХ ОБЬЕКТАХ\разработка презентации\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61875"/>
            <a:ext cx="6480720" cy="409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621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Поднимайте тонущего из воды только с кормовой части спасательного средства!</a:t>
            </a:r>
            <a:endParaRPr lang="ru-RU" sz="3600" b="1" dirty="0"/>
          </a:p>
        </p:txBody>
      </p:sp>
      <p:pic>
        <p:nvPicPr>
          <p:cNvPr id="15362" name="Picture 2" descr="F:\гимс\БЕЗОПАСНОСТЬ НА ВОДНЫХ ОБЬЕКТАХ\разработка презентации\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511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85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608512" cy="4032448"/>
          </a:xfrm>
        </p:spPr>
        <p:txBody>
          <a:bodyPr>
            <a:noAutofit/>
          </a:bodyPr>
          <a:lstStyle/>
          <a:p>
            <a:r>
              <a:rPr lang="ru-RU" sz="2400" b="1" dirty="0"/>
              <a:t>Первый отечественный указ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о </a:t>
            </a:r>
            <a:r>
              <a:rPr lang="ru-RU" sz="2400" b="1" dirty="0"/>
              <a:t>мерах по спасению людей и имущества во время наводнений издал Петр </a:t>
            </a:r>
            <a:r>
              <a:rPr lang="en-US" sz="2400" b="1" dirty="0"/>
              <a:t>I</a:t>
            </a:r>
            <a:r>
              <a:rPr lang="ru-RU" sz="2400" b="1" dirty="0"/>
              <a:t>.</a:t>
            </a:r>
            <a:br>
              <a:rPr lang="ru-RU" sz="2400" b="1" dirty="0"/>
            </a:br>
            <a:r>
              <a:rPr lang="ru-RU" sz="2400" dirty="0"/>
              <a:t>Общество спасения на водах было создано в России в 1872 году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В настоящее время в России оказание помощи на воде осуществляет МЧС России.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65104"/>
            <a:ext cx="4392488" cy="2232248"/>
          </a:xfrm>
        </p:spPr>
      </p:pic>
      <p:pic>
        <p:nvPicPr>
          <p:cNvPr id="5" name="Объект 4" descr="указ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320480" cy="5544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81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Не отплывайте от перевернувшейся лодки до прибытия помощи!</a:t>
            </a:r>
            <a:endParaRPr lang="ru-RU" sz="3600" b="1" dirty="0"/>
          </a:p>
        </p:txBody>
      </p:sp>
      <p:pic>
        <p:nvPicPr>
          <p:cNvPr id="4" name="Picture 2" descr="F:\гимс\БЕЗОПАСНОСТЬ НА ВОДНЫХ ОБЬЕКТАХ\разработка презентации\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40126" cy="513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1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7301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эксплуатации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моторных и гребных лодок.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/>
              <a:t>Плавание на гребных и моторных лодках (катерах) – один из любимых видов отдыха на воде многих </a:t>
            </a:r>
            <a:r>
              <a:rPr lang="ru-RU" sz="3100" dirty="0" smtClean="0"/>
              <a:t>людей. </a:t>
            </a:r>
            <a:r>
              <a:rPr lang="ru-RU" sz="3100" dirty="0"/>
              <a:t>Но всегда надо помнить, что катание на любых </a:t>
            </a:r>
            <a:r>
              <a:rPr lang="ru-RU" sz="3100" dirty="0" err="1"/>
              <a:t>плавсредствах</a:t>
            </a:r>
            <a:r>
              <a:rPr lang="ru-RU" sz="3100" dirty="0"/>
              <a:t> требует строгого соблюдения правил и мер безопасности, нарушение которых может привести к несчастным случаям</a:t>
            </a:r>
            <a:r>
              <a:rPr lang="ru-RU" sz="3100" dirty="0" smtClean="0"/>
              <a:t>.</a:t>
            </a:r>
            <a:endParaRPr lang="ru-RU" sz="3100" b="1" dirty="0"/>
          </a:p>
        </p:txBody>
      </p:sp>
      <p:pic>
        <p:nvPicPr>
          <p:cNvPr id="1026" name="Picture 2" descr="C:\Documents and Settings\11\Рабочий стол\5697151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9" b="12639"/>
          <a:stretch/>
        </p:blipFill>
        <p:spPr bwMode="auto">
          <a:xfrm>
            <a:off x="1619672" y="3637136"/>
            <a:ext cx="603461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55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0"/>
            <a:ext cx="4968552" cy="6858000"/>
          </a:xfrm>
        </p:spPr>
        <p:txBody>
          <a:bodyPr>
            <a:normAutofit/>
          </a:bodyPr>
          <a:lstStyle/>
          <a:p>
            <a:r>
              <a:rPr lang="ru-RU" sz="3200" dirty="0"/>
              <a:t>Прежде чем отправиться на </a:t>
            </a:r>
            <a:r>
              <a:rPr lang="ru-RU" sz="3200" dirty="0" smtClean="0"/>
              <a:t>резиновой, весельной или моторной </a:t>
            </a:r>
            <a:r>
              <a:rPr lang="ru-RU" sz="3200" dirty="0"/>
              <a:t>лодке на прогулку или путешествие, надо убедиться, что корпус не пропускает воду, весла и уключины исправны, в ней должны </a:t>
            </a:r>
            <a:r>
              <a:rPr lang="ru-RU" sz="3200" dirty="0" smtClean="0"/>
              <a:t>находиться аптечка, </a:t>
            </a:r>
            <a:r>
              <a:rPr lang="ru-RU" sz="3200" dirty="0"/>
              <a:t>спасательные средства и черпак для откачки воды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026" name="Picture 2" descr="F:\гимс\БЕЗОПАСНОСТЬ НА ВОДНЫХ ОБЬЕКТАХ\разработка презентации\фото и памятки\2с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424" y="4149080"/>
            <a:ext cx="3773938" cy="22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11\Рабочий стол\picture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423" y="692696"/>
            <a:ext cx="3898603" cy="243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безопасности при возможных опасных ситуациях: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800" dirty="0" smtClean="0"/>
              <a:t>Не меняйтесь местами при движении  лодок и катеров!</a:t>
            </a:r>
            <a:br>
              <a:rPr lang="ru-RU" sz="2800" dirty="0" smtClean="0"/>
            </a:br>
            <a:r>
              <a:rPr lang="ru-RU" sz="2800" dirty="0" smtClean="0"/>
              <a:t>Не садитесь на борта и не стойте на сидениях!</a:t>
            </a:r>
            <a:endParaRPr lang="ru-RU" sz="2800" dirty="0"/>
          </a:p>
        </p:txBody>
      </p:sp>
      <p:pic>
        <p:nvPicPr>
          <p:cNvPr id="2050" name="Picture 2" descr="F:\гимс\БЕЗОПАСНОСТЬ НА ВОДНЫХ ОБЬЕКТАХ\разработка презентации\л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" b="8634"/>
          <a:stretch/>
        </p:blipFill>
        <p:spPr bwMode="auto">
          <a:xfrm>
            <a:off x="611560" y="2348880"/>
            <a:ext cx="7920880" cy="4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10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Не перегружайте лодки и катера!</a:t>
            </a:r>
            <a:br>
              <a:rPr lang="ru-RU" sz="3600" b="1" dirty="0" smtClean="0"/>
            </a:br>
            <a:r>
              <a:rPr lang="ru-RU" sz="3600" b="1" dirty="0" smtClean="0"/>
              <a:t>Не подставляйте борт лодки волне!</a:t>
            </a:r>
            <a:endParaRPr lang="ru-RU" sz="3600" b="1" dirty="0"/>
          </a:p>
        </p:txBody>
      </p:sp>
      <p:pic>
        <p:nvPicPr>
          <p:cNvPr id="1026" name="Picture 2" descr="F:\гимс\БЕЗОПАСНОСТЬ НА ВОДНЫХ ОБЬЕКТАХ\разработка презентации\л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10349" cy="515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01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Не прыгайте с бортов лодок и катеров!</a:t>
            </a:r>
            <a:br>
              <a:rPr lang="ru-RU" sz="3200" b="1" dirty="0" smtClean="0"/>
            </a:br>
            <a:r>
              <a:rPr lang="ru-RU" sz="3200" b="1" dirty="0" smtClean="0"/>
              <a:t>Не пытайтесь ухватиться за технические средства ограждения, буи и знаки!</a:t>
            </a:r>
            <a:endParaRPr lang="ru-RU" sz="3200" b="1" dirty="0"/>
          </a:p>
        </p:txBody>
      </p:sp>
      <p:pic>
        <p:nvPicPr>
          <p:cNvPr id="3074" name="Picture 2" descr="F:\гимс\БЕЗОПАСНОСТЬ НА ВОДНЫХ ОБЬЕКТАХ\разработка презентации\л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55471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58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Не катайтесь на лодках, катерах и гидроциклах в местах массового купания населения!</a:t>
            </a:r>
            <a:endParaRPr lang="ru-RU" sz="3200" b="1" dirty="0"/>
          </a:p>
        </p:txBody>
      </p:sp>
      <p:pic>
        <p:nvPicPr>
          <p:cNvPr id="4098" name="Picture 2" descr="F:\гимс\БЕЗОПАСНОСТЬ НА ВОДНЫХ ОБЬЕКТАХ\разработка презентации\л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36904" cy="512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98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Не выходите на судовой ход!</a:t>
            </a:r>
            <a:br>
              <a:rPr lang="ru-RU" sz="3600" b="1" dirty="0" smtClean="0"/>
            </a:br>
            <a:r>
              <a:rPr lang="ru-RU" sz="3600" b="1" dirty="0" smtClean="0"/>
              <a:t>Не подплывайте к проходящим судам!</a:t>
            </a:r>
            <a:br>
              <a:rPr lang="ru-RU" sz="3600" b="1" dirty="0" smtClean="0"/>
            </a:br>
            <a:r>
              <a:rPr lang="ru-RU" sz="3600" b="1" dirty="0" smtClean="0"/>
              <a:t>Не пересекайте курс идущих судов!</a:t>
            </a:r>
            <a:endParaRPr lang="ru-RU" sz="3600" b="1" dirty="0"/>
          </a:p>
        </p:txBody>
      </p:sp>
      <p:pic>
        <p:nvPicPr>
          <p:cNvPr id="5122" name="Picture 2" descr="F:\гимс\БЕЗОПАСНОСТЬ НА ВОДНЫХ ОБЬЕКТАХ\разработка презентации\л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629336" cy="47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3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Ночью на катерах и лодках обязательно         включать белый фонарь!</a:t>
            </a:r>
            <a:br>
              <a:rPr lang="ru-RU" sz="3000" b="1" dirty="0" smtClean="0"/>
            </a:br>
            <a:r>
              <a:rPr lang="ru-RU" sz="3000" dirty="0"/>
              <a:t>нельзя плавать ночью и в тумане, так как можно не заметить препятствия, потерять </a:t>
            </a:r>
            <a:r>
              <a:rPr lang="ru-RU" sz="3000" dirty="0" smtClean="0"/>
              <a:t>ориентировку</a:t>
            </a:r>
            <a:endParaRPr lang="ru-RU" sz="3000" b="1" dirty="0"/>
          </a:p>
        </p:txBody>
      </p:sp>
      <p:pic>
        <p:nvPicPr>
          <p:cNvPr id="6146" name="Picture 2" descr="F:\гимс\БЕЗОПАСНОСТЬ НА ВОДНЫХ ОБЬЕКТАХ\разработка презентации\л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4383"/>
            <a:ext cx="7848872" cy="4943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Типичными нарушениями мер безопасности и правил эксплуатации являются: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515719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- плавание на неисправном судне;</a:t>
            </a:r>
          </a:p>
          <a:p>
            <a:r>
              <a:rPr lang="ru-RU" dirty="0"/>
              <a:t>- превышение норм </a:t>
            </a:r>
            <a:r>
              <a:rPr lang="ru-RU" dirty="0" err="1"/>
              <a:t>пассажировместимости</a:t>
            </a:r>
            <a:r>
              <a:rPr lang="ru-RU" dirty="0"/>
              <a:t> и грузоподъёмности;</a:t>
            </a:r>
          </a:p>
          <a:p>
            <a:r>
              <a:rPr lang="ru-RU" dirty="0"/>
              <a:t>- плавание без спасательных средств и положенной комплектации;</a:t>
            </a:r>
          </a:p>
          <a:p>
            <a:r>
              <a:rPr lang="ru-RU" dirty="0"/>
              <a:t>- управление в нетрезвом состоянии;</a:t>
            </a:r>
          </a:p>
          <a:p>
            <a:r>
              <a:rPr lang="ru-RU" dirty="0"/>
              <a:t>- присутствие на борту пассажиров в нетрезвом состоянии;</a:t>
            </a:r>
          </a:p>
          <a:p>
            <a:r>
              <a:rPr lang="ru-RU" dirty="0"/>
              <a:t>- перевозка детей до 16 лет без сопровождения взрослых, постоянно контролирующих их поведение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 descr="D:\Семейная\Ирина\Анимашки\скутер 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2846528" cy="152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75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856"/>
            <a:ext cx="8856984" cy="1744960"/>
          </a:xfrm>
        </p:spPr>
        <p:txBody>
          <a:bodyPr>
            <a:noAutofit/>
          </a:bodyPr>
          <a:lstStyle/>
          <a:p>
            <a:r>
              <a:rPr lang="ru-RU" sz="2600" b="1" dirty="0"/>
              <a:t>Россия занимает первое место в мире и по </a:t>
            </a:r>
            <a:r>
              <a:rPr lang="ru-RU" sz="2600" b="1" dirty="0" smtClean="0"/>
              <a:t>числу                 </a:t>
            </a:r>
            <a:r>
              <a:rPr lang="ru-RU" sz="2600" b="1" dirty="0"/>
              <a:t>больших и малых рек</a:t>
            </a:r>
            <a:r>
              <a:rPr lang="ru-RU" sz="2600" b="1" dirty="0" smtClean="0"/>
              <a:t>.</a:t>
            </a:r>
            <a:br>
              <a:rPr lang="ru-RU" sz="2600" b="1" dirty="0" smtClean="0"/>
            </a:br>
            <a:r>
              <a:rPr lang="ru-RU" sz="2600" dirty="0"/>
              <a:t>В это число входят такие мощные водные артерии, как Волга, Амур, Обь с Иртышем, Енисей с Ангарой, Лена, Дон и др.</a:t>
            </a:r>
            <a:endParaRPr lang="ru-RU" sz="2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401860" cy="515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13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Спасание тонущих летом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1"/>
            <a:ext cx="8784976" cy="27363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При несчастном случае необходимо как можно быстрее помочь тонущему. Спасатель должен хорошо плавать, владеть приемами оказания помощи пострадавшему на воде, действовать оперативно, решительно, быстро и без суеты. </a:t>
            </a:r>
          </a:p>
        </p:txBody>
      </p:sp>
      <p:pic>
        <p:nvPicPr>
          <p:cNvPr id="2050" name="Picture 2" descr="C:\Documents and Settings\11\Рабочий стол\b6f51b185ba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78"/>
          <a:stretch/>
        </p:blipFill>
        <p:spPr bwMode="auto">
          <a:xfrm>
            <a:off x="1907704" y="3573016"/>
            <a:ext cx="590535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2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715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оставляйте попыток достать утонувшего со дна!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нужно делать 10 минут с момента его погружения.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/>
              <a:t>Заметив тонущего, необходимо быстро оценить обстановку и выбрать наиболее оптимальный путь спасения. В воду входят в том месте, откуда можно быстрее всего подплыть к тонущему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3" descr="F:\гимс\БЕЗОПАСНОСТЬ НА ВОДНЫХ ОБЬЕКТАХ\разработка презентации\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4" b="6240"/>
          <a:stretch/>
        </p:blipFill>
        <p:spPr bwMode="auto">
          <a:xfrm>
            <a:off x="395536" y="2780928"/>
            <a:ext cx="8449753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01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Подплывание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тонущему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432048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Приближаться к тонущему лучше сзади, для </a:t>
            </a:r>
            <a:r>
              <a:rPr lang="ru-RU" sz="2800" dirty="0" err="1"/>
              <a:t>избежания</a:t>
            </a:r>
            <a:r>
              <a:rPr lang="ru-RU" sz="2800" dirty="0"/>
              <a:t> его захватов. Если это не удается, то за </a:t>
            </a:r>
            <a:r>
              <a:rPr lang="ru-RU" sz="2800" dirty="0" smtClean="0"/>
              <a:t>2-3 </a:t>
            </a:r>
            <a:r>
              <a:rPr lang="ru-RU" sz="2800" dirty="0"/>
              <a:t>м нырнуть под него, взять за бедро или обхватить за талию, повернуть спиной к себе, всплыть и плыть с ним к берегу одним из способов транспортировки. </a:t>
            </a:r>
          </a:p>
        </p:txBody>
      </p:sp>
      <p:pic>
        <p:nvPicPr>
          <p:cNvPr id="4" name="Рисунок 3" descr="http://umc-kurgan.ucoz.ru/Kartinki/biblioteka_go/bezop_na_vode/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467129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mc-kurgan.ucoz.ru/Kartinki/biblioteka_go/bezop_na_vode/3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916066" cy="3045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65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Освобождение от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захватов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83" y="764704"/>
            <a:ext cx="8796753" cy="3312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dirty="0"/>
              <a:t>При оказании помощи потерпевшему надо помнить, что в критических ситуациях тонущие ведут себя по-разному: кто борется за жизнь, контролируя свои действия, при приближении помощи доверяют спасателю; кто потерял самообладание, охвачен страхом, стараются ухватиться за спасателя</a:t>
            </a:r>
            <a:r>
              <a:rPr lang="ru-RU" sz="2600" dirty="0" smtClean="0"/>
              <a:t>. Захваты </a:t>
            </a:r>
            <a:r>
              <a:rPr lang="ru-RU" sz="2600" dirty="0"/>
              <a:t>могут быть самыми неожиданными. За одну руку, за две руки, за шею, туловище, спереди и сзади. Освобождение от захватов требует дополнительных усилий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pic>
        <p:nvPicPr>
          <p:cNvPr id="4" name="Рисунок 3" descr="http://umc-kurgan.ucoz.ru/Kartinki/biblioteka_go/bezop_na_vode/3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" y="4005064"/>
            <a:ext cx="5424236" cy="28529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580111" y="5201617"/>
            <a:ext cx="32403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Освобождение  </a:t>
            </a:r>
            <a:r>
              <a:rPr lang="ru-RU" sz="2800" dirty="0"/>
              <a:t>при захвате за обе руки спереди</a:t>
            </a:r>
          </a:p>
        </p:txBody>
      </p:sp>
    </p:spTree>
    <p:extLst>
      <p:ext uri="{BB962C8B-B14F-4D97-AF65-F5344CB8AC3E}">
        <p14:creationId xmlns:p14="http://schemas.microsoft.com/office/powerpoint/2010/main" val="275713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umc-kurgan.ucoz.ru/Kartinki/biblioteka_go/bezop_na_vode/4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70"/>
            <a:ext cx="2627784" cy="3190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mc-kurgan.ucoz.ru/Kartinki/biblioteka_go/bezop_na_vode/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16832"/>
            <a:ext cx="2473307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umc-kurgan.ucoz.ru/Kartinki/biblioteka_go/bezop_na_vode/44_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643"/>
            <a:ext cx="2195736" cy="2636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umc-kurgan.ucoz.ru/Kartinki/biblioteka_go/bezop_na_vode/44_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643"/>
            <a:ext cx="2286372" cy="26363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27784" y="46365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Освобождение от захвата сзади поверх рук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3371" y="3059011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Освобождение при захвате сзади под руками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2107" y="5589819"/>
            <a:ext cx="46514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Освобождение от захвата сзади туловища и рук</a:t>
            </a:r>
          </a:p>
        </p:txBody>
      </p:sp>
    </p:spTree>
    <p:extLst>
      <p:ext uri="{BB962C8B-B14F-4D97-AF65-F5344CB8AC3E}">
        <p14:creationId xmlns:p14="http://schemas.microsoft.com/office/powerpoint/2010/main" val="31276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9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00"/>
                            </p:stCondLst>
                            <p:childTnLst>
                              <p:par>
                                <p:cTn id="4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016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транспортировки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3960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500" dirty="0"/>
              <a:t>При транспортировке пострадавшего спасателю необходимо свободно владеть спортивными способами плавания, обладать хорошей физической подготовкой и самообладанием. Основные требования при транспортировке пострадавшего – быстрота транспортировки и обеспечение ему дыхания. Пострадавшего нельзя класть на себя, надо придать ему более горизонтальное положение, чтобы рот и нос находились на поверхности воды</a:t>
            </a:r>
            <a:r>
              <a:rPr lang="ru-RU" sz="2500" dirty="0" smtClean="0"/>
              <a:t>.</a:t>
            </a:r>
          </a:p>
          <a:p>
            <a:pPr marL="0" indent="0" algn="ctr">
              <a:buNone/>
            </a:pPr>
            <a:r>
              <a:rPr lang="ru-RU" sz="2500" dirty="0"/>
              <a:t>Способы транспортировки весьма разнообразны, но наибольшее распространение получили </a:t>
            </a:r>
            <a:r>
              <a:rPr lang="ru-RU" sz="2500" dirty="0" smtClean="0"/>
              <a:t>следующие:</a:t>
            </a:r>
            <a:endParaRPr lang="ru-RU" sz="2500" dirty="0"/>
          </a:p>
        </p:txBody>
      </p:sp>
      <p:pic>
        <p:nvPicPr>
          <p:cNvPr id="4" name="Рисунок 3" descr="http://umc-kurgan.ucoz.ru/Kartinki/biblioteka_go/bezop_na_vode/4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53136"/>
            <a:ext cx="3754941" cy="219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9552" y="4779602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1. Спасатель</a:t>
            </a:r>
            <a:r>
              <a:rPr lang="ru-RU" sz="2400" b="1" dirty="0"/>
              <a:t>, двумя руками поддерживая за подбородок и нижнюю челюсть пострадавшего, плывет, работая ногами способом брасс на спине</a:t>
            </a:r>
          </a:p>
        </p:txBody>
      </p:sp>
    </p:spTree>
    <p:extLst>
      <p:ext uri="{BB962C8B-B14F-4D97-AF65-F5344CB8AC3E}">
        <p14:creationId xmlns:p14="http://schemas.microsoft.com/office/powerpoint/2010/main" val="176921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4860032" cy="324036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2. Спасатель </a:t>
            </a:r>
            <a:r>
              <a:rPr lang="ru-RU" sz="2400" b="1" dirty="0"/>
              <a:t>просовывает сзади свою руку под ближнюю руку пострадавшего, захватывает пальцами этой руки нижнюю челюсть пострадавшего и, плывя на боку или брассом, выполняет движения свободной рукой и ногами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3955" y="3828091"/>
            <a:ext cx="4392488" cy="284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3. Спасатель просовывает свою руку под обе руки пострадавшего, захватывает «дальнюю» руку выше локтя и плывет брассом или на боку, выполняя движения свободной рукой и ногами</a:t>
            </a:r>
          </a:p>
        </p:txBody>
      </p:sp>
      <p:pic>
        <p:nvPicPr>
          <p:cNvPr id="4" name="Рисунок 3" descr="http://umc-kurgan.ucoz.ru/Kartinki/biblioteka_go/bezop_na_vode/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4319489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mc-kurgan.ucoz.ru/Kartinki/biblioteka_go/bezop_na_vode/49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28091"/>
            <a:ext cx="4248472" cy="2522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72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18" y="2160240"/>
            <a:ext cx="5621201" cy="1628800"/>
          </a:xfrm>
        </p:spPr>
        <p:txBody>
          <a:bodyPr>
            <a:normAutofit/>
          </a:bodyPr>
          <a:lstStyle/>
          <a:p>
            <a:r>
              <a:rPr lang="ru-RU" sz="2400" b="1" dirty="0"/>
              <a:t>4. Пострадавший держится руками сверху за плечи спасателя, плывущего брассом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0" y="5373216"/>
            <a:ext cx="4104456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5. Спасатель держит пострадавшего за волосы</a:t>
            </a:r>
          </a:p>
        </p:txBody>
      </p:sp>
      <p:pic>
        <p:nvPicPr>
          <p:cNvPr id="4" name="Рисунок 3" descr="http://umc-kurgan.ucoz.ru/Kartinki/biblioteka_go/bezop_na_vode/51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632"/>
            <a:ext cx="316686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mc-kurgan.ucoz.ru/Kartinki/biblioteka_go/bezop_na_vode/51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3158315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umc-kurgan.ucoz.ru/Kartinki/biblioteka_go/bezop_na_vode/51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3482727" cy="211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umc-kurgan.ucoz.ru/Kartinki/biblioteka_go/bezop_na_vode/5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4346823" cy="193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25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9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помощь при утоплении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Documents and Settings\11\Рабочий стол\9b9b4fd728e4f2607dc200638ff3c40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6893" r="1823" b="4298"/>
          <a:stretch/>
        </p:blipFill>
        <p:spPr bwMode="auto">
          <a:xfrm>
            <a:off x="4507012" y="3717032"/>
            <a:ext cx="4665444" cy="26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3231587"/>
            <a:ext cx="46018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- перевернуть </a:t>
            </a:r>
            <a:r>
              <a:rPr lang="ru-RU" sz="2200" dirty="0"/>
              <a:t>лицом вниз и опустить голову (голова должна находиться ниже уровня таза);</a:t>
            </a:r>
            <a:br>
              <a:rPr lang="ru-RU" sz="2200" dirty="0"/>
            </a:br>
            <a:r>
              <a:rPr lang="ru-RU" sz="2200" dirty="0" smtClean="0"/>
              <a:t>- очистить </a:t>
            </a:r>
            <a:r>
              <a:rPr lang="ru-RU" sz="2200" dirty="0"/>
              <a:t>рот от инородного содержимого и резко надавить на корень языка;</a:t>
            </a:r>
            <a:br>
              <a:rPr lang="ru-RU" sz="2200" dirty="0"/>
            </a:br>
            <a:r>
              <a:rPr lang="ru-RU" sz="2200" dirty="0" smtClean="0"/>
              <a:t>- при </a:t>
            </a:r>
            <a:r>
              <a:rPr lang="ru-RU" sz="2200" dirty="0"/>
              <a:t>появлении рвотного и кашлевого рефлексов добиться полного удаления воды из дыхательных путей и желудка;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037808"/>
            <a:ext cx="88569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/>
              <a:t>Если пострадавший находится в сознании, у него не нарушено дыхание и пульс, достаточно его уложить, дать горячее питье, согреть и успокоить.</a:t>
            </a:r>
            <a:endParaRPr lang="ru-RU" sz="800" dirty="0"/>
          </a:p>
          <a:p>
            <a:endParaRPr lang="ru-RU" sz="800" dirty="0" smtClean="0"/>
          </a:p>
          <a:p>
            <a:r>
              <a:rPr lang="ru-RU" sz="2600" dirty="0"/>
              <a:t>В случае бессознательного состояния утонувшего сразу же после извлечения его из воды необходимо</a:t>
            </a:r>
            <a:r>
              <a:rPr lang="ru-RU" sz="26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7559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3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3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7057"/>
            <a:ext cx="9144001" cy="1117687"/>
          </a:xfrm>
        </p:spPr>
        <p:txBody>
          <a:bodyPr>
            <a:noAutofit/>
          </a:bodyPr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Искусственное дыхание. </a:t>
            </a:r>
            <a:r>
              <a:rPr lang="ru-RU" sz="2400" dirty="0" smtClean="0"/>
              <a:t>Проводится </a:t>
            </a:r>
            <a:r>
              <a:rPr lang="ru-RU" sz="2400" dirty="0"/>
              <a:t>в случае остановки дыхания. Основными способами проведения искусственного дыхания являются: «рот в рот», «рот в нос». </a:t>
            </a:r>
          </a:p>
        </p:txBody>
      </p:sp>
      <p:pic>
        <p:nvPicPr>
          <p:cNvPr id="2050" name="Picture 2" descr="C:\Documents and Settings\11\Рабочий стол\0007-012-CHto-delat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t="19227" r="5714" b="3306"/>
          <a:stretch/>
        </p:blipFill>
        <p:spPr bwMode="auto">
          <a:xfrm>
            <a:off x="-9485" y="3501008"/>
            <a:ext cx="5517589" cy="3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3" y="1124744"/>
            <a:ext cx="903649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Для проведения искусственного дыхания необходимо положить пострадавшего на спину, очистить его ротовую полость от посторонних предметов, запрокинуть голову назад и приподнять подбородок, что обеспечит освобождение дыхательных путей. </a:t>
            </a:r>
            <a:endParaRPr lang="ru-RU" sz="2200" dirty="0" smtClean="0"/>
          </a:p>
          <a:p>
            <a:r>
              <a:rPr lang="ru-RU" sz="2200" dirty="0" smtClean="0"/>
              <a:t>Зажать </a:t>
            </a:r>
            <a:r>
              <a:rPr lang="ru-RU" sz="2200" dirty="0"/>
              <a:t>нос пострадавшего большим и указательным пальцами, глубоко вдохнуть, плотно прижаться губами к его губам, сделать сильный выдох в его рот.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8104" y="3518624"/>
            <a:ext cx="363589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После подъема грудной клетки следует освободить губы пострадавшего и дать возможность воздуху выйти наружу</a:t>
            </a:r>
            <a:r>
              <a:rPr lang="ru-RU" sz="2000" dirty="0" smtClean="0"/>
              <a:t>.</a:t>
            </a:r>
            <a:endParaRPr lang="ru-RU" sz="1100" dirty="0" smtClean="0"/>
          </a:p>
          <a:p>
            <a:endParaRPr lang="ru-RU" sz="1100" b="1" dirty="0"/>
          </a:p>
          <a:p>
            <a:r>
              <a:rPr lang="ru-RU" sz="2000" dirty="0"/>
              <a:t>В ряде случаев приходится выдыхать воздух через нос пострадавшего. Для этого нос обхватывается ртом, и производится сильный выдох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4597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3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3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6" y="148462"/>
            <a:ext cx="9144000" cy="209718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Несчастные случаи на воде и их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</a:t>
            </a:r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воде – </a:t>
            </a:r>
            <a:r>
              <a:rPr lang="ru-RU" sz="3100" dirty="0"/>
              <a:t>один из лучших видов отдыха людей, особенно летом. Много удовольствий приносят детям и взрослым купание, плавание, прогулки на катерах и лодках и т.д.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67705"/>
            <a:ext cx="3816424" cy="2409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691039"/>
            <a:ext cx="5328592" cy="216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115" y="2276872"/>
            <a:ext cx="3438325" cy="2399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588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Непрямой массаж сердца </a:t>
            </a:r>
            <a:r>
              <a:rPr lang="ru-RU" sz="2800" dirty="0"/>
              <a:t>проводится в случае остановки сердца для возобновления его работы с целью восстановления кровообращения.</a:t>
            </a:r>
          </a:p>
        </p:txBody>
      </p:sp>
      <p:pic>
        <p:nvPicPr>
          <p:cNvPr id="3074" name="Picture 2" descr="C:\Documents and Settings\11\Рабочий стол\0007-013-CHto-dela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3" t="3543" r="11327" b="4787"/>
          <a:stretch/>
        </p:blipFill>
        <p:spPr bwMode="auto">
          <a:xfrm>
            <a:off x="4893634" y="1207780"/>
            <a:ext cx="4273106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563" y="1207780"/>
            <a:ext cx="51125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Для проведения непрямого массажа сердца пострадавшего необходимо положить на спину, на твердое основание, расположить его руки вдоль туловища, придать ногам возвышенное положение для облегчения притока венозной крови к сердцу. </a:t>
            </a:r>
            <a:endParaRPr lang="ru-RU" sz="2000" dirty="0" smtClean="0"/>
          </a:p>
          <a:p>
            <a:r>
              <a:rPr lang="ru-RU" sz="2000" dirty="0" smtClean="0"/>
              <a:t>Оказывающий </a:t>
            </a:r>
            <a:r>
              <a:rPr lang="ru-RU" sz="2000" dirty="0"/>
              <a:t>первую помощь располагается сбоку, размещает ладонь одной руки таким образом, чтобы ее основание располагалось в нижней части грудины, вдоль продольной оси, а ладонь второй руки накладывает сверху первой для усиления давления.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563" y="5194058"/>
            <a:ext cx="8820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Надавливание осуществляется в вертикальном направлении, величина прогиба грудной клетки должна составлять 3-4 см. Количество надавливаний 75-85 раз в минуту. Непрямой массаж сердца необходимо делать до восстановления его функций. В случае отсутствия признаков жизни по истечении 25-30 минут массажа его нужно прекратить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81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204864"/>
          </a:xfrm>
        </p:spPr>
        <p:txBody>
          <a:bodyPr>
            <a:noAutofit/>
          </a:bodyPr>
          <a:lstStyle/>
          <a:p>
            <a:r>
              <a:rPr lang="ru-RU" sz="2600" dirty="0"/>
              <a:t>С целью насыщения крови кислородом непрямой массаж сердца следует проводить одновременно с искусственным дыханием. В этой работе должно участвовать не менее двух человек. Если такой возможности нет, то и одни человек может проводить реанимационные мероприятия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6678" y="2924944"/>
            <a:ext cx="4752528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/>
              <a:t>Транспортировать пострадавшего в лечебное заведение нужно после восстановления сердечной деятельности и дыхания. Оптимальной позой при этом является поза «лежа на боку с опущенной головой». </a:t>
            </a:r>
          </a:p>
        </p:txBody>
      </p:sp>
      <p:pic>
        <p:nvPicPr>
          <p:cNvPr id="5122" name="Picture 2" descr="C:\Documents and Settings\11\Рабочий стол\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17186" r="30279" b="20319"/>
          <a:stretch/>
        </p:blipFill>
        <p:spPr bwMode="auto">
          <a:xfrm>
            <a:off x="4712361" y="3212976"/>
            <a:ext cx="443163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20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81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Купайтесь только в разрешенных местах, на благоустроенных пляжах!</a:t>
            </a:r>
            <a:endParaRPr lang="ru-RU" sz="3600" b="1" dirty="0"/>
          </a:p>
        </p:txBody>
      </p:sp>
      <p:pic>
        <p:nvPicPr>
          <p:cNvPr id="1026" name="Picture 2" descr="F:\гимс\БЕЗОПАСНОСТЬ НА ВОДНЫХ ОБЬЕКТАХ\разработка презентации\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08298" cy="528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51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12168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Знание правил поведения на воде спасло не одну человеческую жизнь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76872"/>
            <a:ext cx="7931224" cy="3561259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ПОМНИТЕ! </a:t>
            </a:r>
          </a:p>
          <a:p>
            <a:pPr algn="ctr">
              <a:buFont typeface="Wingdings" pitchFamily="2" charset="2"/>
              <a:buNone/>
            </a:pPr>
            <a:r>
              <a:rPr lang="ru-RU" dirty="0"/>
              <a:t>         </a:t>
            </a:r>
            <a:r>
              <a:rPr lang="ru-RU" b="1" dirty="0"/>
              <a:t>Строгое выполнение правил поведения на воде оградит вас, ваших близких и знакомых от несчастных случаев на воде и в вашей жизни будет меньше огорчений, больше счастливых и радостных дней.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63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944216"/>
          </a:xfrm>
        </p:spPr>
        <p:txBody>
          <a:bodyPr>
            <a:noAutofit/>
          </a:bodyPr>
          <a:lstStyle/>
          <a:p>
            <a:r>
              <a:rPr lang="ru-RU" sz="2800" dirty="0"/>
              <a:t>Однако отдых может быть омрачен непоправимой трагедией. Пренебрежительное отношение к выполнению правил поведения и мер безопасности на воде нередко приводит к несчастным случаям, гибели людей.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195"/>
          <a:stretch/>
        </p:blipFill>
        <p:spPr>
          <a:xfrm>
            <a:off x="251520" y="2204864"/>
            <a:ext cx="4029922" cy="205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7"/>
          <a:stretch/>
        </p:blipFill>
        <p:spPr>
          <a:xfrm>
            <a:off x="4788024" y="2552182"/>
            <a:ext cx="4333184" cy="3143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01770"/>
            <a:ext cx="3342210" cy="239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817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40968"/>
          </a:xfrm>
        </p:spPr>
        <p:txBody>
          <a:bodyPr>
            <a:normAutofit/>
          </a:bodyPr>
          <a:lstStyle/>
          <a:p>
            <a:r>
              <a:rPr lang="ru-RU" sz="2800" dirty="0"/>
              <a:t>В России за год в среднем гибнет 14,5 тысяч человек. Это 9 несчастных случаев на 100 </a:t>
            </a:r>
            <a:r>
              <a:rPr lang="ru-RU" sz="2800" dirty="0" err="1"/>
              <a:t>тыс.человек</a:t>
            </a:r>
            <a:r>
              <a:rPr lang="ru-RU" sz="2800" dirty="0"/>
              <a:t> в год. Детей погибает до 3000 человек, что составляет 15-20% от общего числа жертв. Несчастные случаи происходят чаще всего при нарушении правил поведения и несоблюдении мер безопасности на воде.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i="1" dirty="0" smtClean="0"/>
              <a:t>Сведения </a:t>
            </a:r>
            <a:r>
              <a:rPr lang="ru-RU" sz="2400" i="1" dirty="0"/>
              <a:t>о гибели людей на водных объектах </a:t>
            </a:r>
            <a:r>
              <a:rPr lang="ru-RU" sz="2400" i="1" dirty="0" smtClean="0"/>
              <a:t>:</a:t>
            </a:r>
            <a:endParaRPr lang="ru-RU" sz="2400" i="1" dirty="0"/>
          </a:p>
        </p:txBody>
      </p:sp>
      <p:graphicFrame>
        <p:nvGraphicFramePr>
          <p:cNvPr id="5" name="Объект 4" title="Сведения о гибели людей на водных объектах 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4492094"/>
              </p:ext>
            </p:extLst>
          </p:nvPr>
        </p:nvGraphicFramePr>
        <p:xfrm>
          <a:off x="683568" y="3068960"/>
          <a:ext cx="770485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215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65618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данных последних лет убедительно показывает, что главными причинами гибели людей на воде являются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772816"/>
            <a:ext cx="5184576" cy="4896544"/>
          </a:xfrm>
        </p:spPr>
        <p:txBody>
          <a:bodyPr>
            <a:noAutofit/>
          </a:bodyPr>
          <a:lstStyle/>
          <a:p>
            <a:pPr lvl="0"/>
            <a:r>
              <a:rPr lang="ru-RU" sz="2600" dirty="0" smtClean="0"/>
              <a:t>неумение </a:t>
            </a:r>
            <a:r>
              <a:rPr lang="ru-RU" sz="2600" dirty="0"/>
              <a:t>плавать;</a:t>
            </a:r>
          </a:p>
          <a:p>
            <a:pPr lvl="0"/>
            <a:r>
              <a:rPr lang="ru-RU" sz="2600" dirty="0"/>
              <a:t>купание в необорудованных водоемах, при волнении на водоемах и быстром течении;</a:t>
            </a:r>
          </a:p>
          <a:p>
            <a:pPr lvl="0"/>
            <a:r>
              <a:rPr lang="ru-RU" sz="2600" dirty="0"/>
              <a:t>купание в состоянии алкогольного, наркотического и иного опьянения;</a:t>
            </a:r>
          </a:p>
          <a:p>
            <a:pPr lvl="0"/>
            <a:r>
              <a:rPr lang="ru-RU" sz="2600" dirty="0"/>
              <a:t>нарушение правил пользования </a:t>
            </a:r>
            <a:r>
              <a:rPr lang="ru-RU" sz="2600" dirty="0" err="1"/>
              <a:t>плав.средствами</a:t>
            </a:r>
            <a:r>
              <a:rPr lang="ru-RU" sz="2600" dirty="0"/>
              <a:t>;</a:t>
            </a:r>
          </a:p>
          <a:p>
            <a:r>
              <a:rPr lang="ru-RU" sz="2600" dirty="0"/>
              <a:t>нарушение навигационных правил и т.д.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r="9975"/>
          <a:stretch/>
        </p:blipFill>
        <p:spPr>
          <a:xfrm>
            <a:off x="5292080" y="2204864"/>
            <a:ext cx="3644555" cy="3888432"/>
          </a:xfrm>
        </p:spPr>
      </p:pic>
    </p:spTree>
    <p:extLst>
      <p:ext uri="{BB962C8B-B14F-4D97-AF65-F5344CB8AC3E}">
        <p14:creationId xmlns:p14="http://schemas.microsoft.com/office/powerpoint/2010/main" val="91360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2728</TotalTime>
  <Words>2449</Words>
  <Application>Microsoft Office PowerPoint</Application>
  <PresentationFormat>Экран (4:3)</PresentationFormat>
  <Paragraphs>175</Paragraphs>
  <Slides>63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Тема Office</vt:lpstr>
      <vt:lpstr>Меры безопасности  по охране жизни людей  на водных объектах  в летний период</vt:lpstr>
      <vt:lpstr>Вода – это грозная стихия, потенциальный источник многих ЧС, безжалостный убийца.  С древних времен наводнения воспринимались людьми как самое страшное стихийное бедствие. Не случайно в религиях народов, в легендах, преданиях именно вода используется в качестве основного «наказания Господнего» за грехи человека. По всей вероятности, то связано  тем, что поверхность Земли на 2/3 покрыта водой. Мировой океан занимает площадь 361 миллион км2, общий объем воды составляет на нашей планете 1380 миллионов км2.</vt:lpstr>
      <vt:lpstr>На нашей планете всегда есть возможность оказаться в воде: она покрывает 71 процент земной поверхности. Практически любой водный объект: море, озеро, водохранилище, река несет в себе потенциальную опасность.</vt:lpstr>
      <vt:lpstr>Первый отечественный указ  о мерах по спасению людей и имущества во время наводнений издал Петр I. Общество спасения на водах было создано в России в 1872 году.   В настоящее время в России оказание помощи на воде осуществляет МЧС России.</vt:lpstr>
      <vt:lpstr>Россия занимает первое место в мире и по числу                 больших и малых рек. В это число входят такие мощные водные артерии, как Волга, Амур, Обь с Иртышем, Енисей с Ангарой, Лена, Дон и др.</vt:lpstr>
      <vt:lpstr>Несчастные случаи на воде и их причина  Отдых на воде – один из лучших видов отдыха людей, особенно летом. Много удовольствий приносят детям и взрослым купание, плавание, прогулки на катерах и лодках и т.д.</vt:lpstr>
      <vt:lpstr>Однако отдых может быть омрачен непоправимой трагедией. Пренебрежительное отношение к выполнению правил поведения и мер безопасности на воде нередко приводит к несчастным случаям, гибели людей.</vt:lpstr>
      <vt:lpstr>В России за год в среднем гибнет 14,5 тысяч человек. Это 9 несчастных случаев на 100 тыс.человек в год. Детей погибает до 3000 человек, что составляет 15-20% от общего числа жертв. Несчастные случаи происходят чаще всего при нарушении правил поведения и несоблюдении мер безопасности на воде.  Сведения о гибели людей на водных объектах :</vt:lpstr>
      <vt:lpstr>Анализ данных последних лет убедительно показывает, что главными причинами гибели людей на воде являются:</vt:lpstr>
      <vt:lpstr>В последнее время все большую популярность приобретает подводный спорт или как его еще называют «Дайвинг».  Купив подводное снаряжение, отдельные пловцы пытаются самостоятельно или в составе полуподпольных организаций, осваивать технику подводных погружений, заниматься подводной охотой, фото-, видео-съемкой и т.п.</vt:lpstr>
      <vt:lpstr>Значение воды для укрепления здоровья людей  Умение плавать – жизненно необходимый навык для человека любого возраста. Однажды приобретённый навык плавания сохраняется у человека на всю жизнь. Занятия плаванием повышают защитные свойства иммунной системы крови — увеличивая сопротивляемость к инфекционным и простудным заболеваниям. А так же повышает интенсивность обмена веществ в организме, совершенствует работу вестибулярного аппарата, улучшают чувство равновесия.</vt:lpstr>
      <vt:lpstr>Различаются три стадии действия холодной воды на организм при купании.</vt:lpstr>
      <vt:lpstr>Переохлаждение и перегревание организма</vt:lpstr>
      <vt:lpstr>Признаки переохлаждения:</vt:lpstr>
      <vt:lpstr>Презентация PowerPoint</vt:lpstr>
      <vt:lpstr>Перегревание организма:  Признаками перегревания и солнечного удара, как правило, являются:</vt:lpstr>
      <vt:lpstr>Презентация PowerPoint</vt:lpstr>
      <vt:lpstr>Презентация PowerPoint</vt:lpstr>
      <vt:lpstr>Правила поведения и меры безопасности людей на воде</vt:lpstr>
      <vt:lpstr>Наиболее приемлемыми принято считать следующие режимы купания:</vt:lpstr>
      <vt:lpstr>При возникновении судорог:</vt:lpstr>
      <vt:lpstr>Не переохлаждайтесь и не перегревайтесь! После приема пищи сделайте перерыв 1,5-2 часа! Не купайтесь при температуре: воды – ниже 18                                                                                         воздуха – ниже 22</vt:lpstr>
      <vt:lpstr>Попав на быстрое течение не боритесь с ним! Плывите по течению постепенно приближаясь к берегу! Водовороты представляют грозную опасность. К ним не нужно приближаться. Попав в водоворот, нужно глубоко вдохнув, погрузиться под воду, где водоворот не обладает большой силой и, нырнув в сторону по течению, спокойно всплыть на поверхность.</vt:lpstr>
      <vt:lpstr>Не купайтесь у крутых обрывистых берегов с сильным течением, в заболоченных и заросших растительностью и местах!</vt:lpstr>
      <vt:lpstr>В водоемах, заросших водорослями и иными растениями, купание настоятельно не рекомендуется. Если же  пловец попадает на такие участки акватории, то плыть нужно медленно у самой поверхности, не задевая растения. Если все же руки или ноги спутываются водорослями, нельзя делать резких движений. Нужно  освободится от растений, спокойно плавно плыть обратно по уже пройденному пути.</vt:lpstr>
      <vt:lpstr>Не купайтесь в штормовую погоду! Берегитесь волны!</vt:lpstr>
      <vt:lpstr>Не ныряйте в незнакомых местах! Не известно, что там может оказаться на дне! Прыжки в воду с естественных и искусственных объектов, не предназначенных для этих целей, категорически запрещены.</vt:lpstr>
      <vt:lpstr>Не подплывайте к проходящим судам. Не взбирайтесь на технические предупредительные знаки!</vt:lpstr>
      <vt:lpstr>Не заплывайте далеко от берега на надувных матрасах и автомобильных камерах!</vt:lpstr>
      <vt:lpstr>Не используйте для плавания самодельные устройства! Они могут не выдержать ваш вес и перевернуться.</vt:lpstr>
      <vt:lpstr>Не стой и не играй в тех местах, откуда можно    свалиться в воду! Дети моложе 7 лет не могут находиться у воды без сопровождения взрослых, хорошо умеющих плавать.</vt:lpstr>
      <vt:lpstr>Основные средства и методы спасения на воде:</vt:lpstr>
      <vt:lpstr>Спасательный круг — средство для оказания помощи утопающим. Является поплавком из твердого плавучего материала в форме «бублика» или подковы. Окрашивается в яркий, заметный цвет— ярко-оранжевый или красный, возможно, с несколькими белыми полосами.  На круге закреплён леер. </vt:lpstr>
      <vt:lpstr>Спасательный конец Александрова — средство для оказания помощи утопающим. Представляет собой плавучий линь, обычно из полипропилена, длиной около 30 м, с петлёй диаметром около 40 см и двумя поплавками яркого - оранжевого цвета.</vt:lpstr>
      <vt:lpstr>Спасательные шары Суслова - два пробковых или пенопластовых шара диаметром 25–30 см, которые обтягиваются плотной материей и окрашиваются один в белый цвет, а другой — в красный. Между собой шары соединены веревкой 40—60 см, посредине которой имеется петля. При бросании шар надо держать за петлю, раскрутить, вращая над головой (3—4 оборота), и бросить в нужном направлении. Потерпевший ложится грудью на веревку, при этом шары оказываются расположенными возле подмышек.</vt:lpstr>
      <vt:lpstr>Спасательный жилет — средство для поддержки человека на воде. Обычно имеет ярко – оранжевый цвет. Наполняется либо воздухом, либо пенопластом. Бывает в виде как, собственно, жилета, так и в форме нагрудника, пояса и т. п.</vt:lpstr>
      <vt:lpstr>Как может выручить находчивость</vt:lpstr>
      <vt:lpstr>При оказании помощи утопающему могут использоваться лодки. Приближаться к пострадавшему нужно очень осторожно, с учетом направления ветра и течения, чтобы не нанести ему травму веслом, корпусом лодки, мотором. Пострадавшего можно поднять на борт или транспортировать к берегу по воде.</vt:lpstr>
      <vt:lpstr>Поднимайте тонущего из воды только с кормовой части спасательного средства!</vt:lpstr>
      <vt:lpstr>Не отплывайте от перевернувшейся лодки до прибытия помощи!</vt:lpstr>
      <vt:lpstr>Правила эксплуатации  моторных и гребных лодок. Плавание на гребных и моторных лодках (катерах) – один из любимых видов отдыха на воде многих людей. Но всегда надо помнить, что катание на любых плавсредствах требует строгого соблюдения правил и мер безопасности, нарушение которых может привести к несчастным случаям.</vt:lpstr>
      <vt:lpstr>Прежде чем отправиться на резиновой, весельной или моторной лодке на прогулку или путешествие, надо убедиться, что корпус не пропускает воду, весла и уключины исправны, в ней должны находиться аптечка, спасательные средства и черпак для откачки воды.</vt:lpstr>
      <vt:lpstr>Меры безопасности при возможных опасных ситуациях: Не меняйтесь местами при движении  лодок и катеров! Не садитесь на борта и не стойте на сидениях!</vt:lpstr>
      <vt:lpstr>Не перегружайте лодки и катера! Не подставляйте борт лодки волне!</vt:lpstr>
      <vt:lpstr>Не прыгайте с бортов лодок и катеров! Не пытайтесь ухватиться за технические средства ограждения, буи и знаки!</vt:lpstr>
      <vt:lpstr>Не катайтесь на лодках, катерах и гидроциклах в местах массового купания населения!</vt:lpstr>
      <vt:lpstr>Не выходите на судовой ход! Не подплывайте к проходящим судам! Не пересекайте курс идущих судов!</vt:lpstr>
      <vt:lpstr>Ночью на катерах и лодках обязательно         включать белый фонарь! нельзя плавать ночью и в тумане, так как можно не заметить препятствия, потерять ориентировку</vt:lpstr>
      <vt:lpstr>Типичными нарушениями мер безопасности и правил эксплуатации являются:</vt:lpstr>
      <vt:lpstr>Спасание тонущих летом</vt:lpstr>
      <vt:lpstr>Не оставляйте попыток достать утонувшего со дна!  Это нужно делать 10 минут с момента его погружения. Заметив тонущего, необходимо быстро оценить обстановку и выбрать наиболее оптимальный путь спасения. В воду входят в том месте, откуда можно быстрее всего подплыть к тонущему. </vt:lpstr>
      <vt:lpstr>Подплывание к тонущему</vt:lpstr>
      <vt:lpstr>Освобождение от захватов</vt:lpstr>
      <vt:lpstr>Презентация PowerPoint</vt:lpstr>
      <vt:lpstr>Способы транспортировки</vt:lpstr>
      <vt:lpstr>2. Спасатель просовывает сзади свою руку под ближнюю руку пострадавшего, захватывает пальцами этой руки нижнюю челюсть пострадавшего и, плывя на боку или брассом, выполняет движения свободной рукой и ногами</vt:lpstr>
      <vt:lpstr>4. Пострадавший держится руками сверху за плечи спасателя, плывущего брассом </vt:lpstr>
      <vt:lpstr>Первая помощь при утоплении</vt:lpstr>
      <vt:lpstr>Искусственное дыхание. Проводится в случае остановки дыхания. Основными способами проведения искусственного дыхания являются: «рот в рот», «рот в нос». </vt:lpstr>
      <vt:lpstr>Непрямой массаж сердца проводится в случае остановки сердца для возобновления его работы с целью восстановления кровообращения.</vt:lpstr>
      <vt:lpstr>С целью насыщения крови кислородом непрямой массаж сердца следует проводить одновременно с искусственным дыханием. В этой работе должно участвовать не менее двух человек. Если такой возможности нет, то и одни человек может проводить реанимационные мероприятия.</vt:lpstr>
      <vt:lpstr>Купайтесь только в разрешенных местах, на благоустроенных пляжах!</vt:lpstr>
      <vt:lpstr>Знание правил поведения на воде спасло не одну человеческую жизнь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безопасности по охране жизни людей на водных объектах в летний период</dc:title>
  <cp:lastModifiedBy>Александр</cp:lastModifiedBy>
  <cp:revision>195</cp:revision>
  <dcterms:modified xsi:type="dcterms:W3CDTF">2012-03-01T13:49:38Z</dcterms:modified>
</cp:coreProperties>
</file>